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9" r:id="rId3"/>
    <p:sldId id="304" r:id="rId4"/>
    <p:sldId id="296" r:id="rId5"/>
    <p:sldId id="297" r:id="rId6"/>
    <p:sldId id="298" r:id="rId7"/>
    <p:sldId id="308" r:id="rId8"/>
    <p:sldId id="287" r:id="rId9"/>
    <p:sldId id="288" r:id="rId10"/>
    <p:sldId id="309" r:id="rId11"/>
    <p:sldId id="310" r:id="rId12"/>
    <p:sldId id="299" r:id="rId13"/>
    <p:sldId id="301" r:id="rId14"/>
    <p:sldId id="300" r:id="rId15"/>
    <p:sldId id="302" r:id="rId16"/>
    <p:sldId id="286" r:id="rId17"/>
    <p:sldId id="294" r:id="rId18"/>
    <p:sldId id="289" r:id="rId19"/>
    <p:sldId id="290" r:id="rId20"/>
    <p:sldId id="292" r:id="rId21"/>
    <p:sldId id="291" r:id="rId22"/>
    <p:sldId id="303" r:id="rId23"/>
    <p:sldId id="305" r:id="rId24"/>
    <p:sldId id="306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539" autoAdjust="0"/>
  </p:normalViewPr>
  <p:slideViewPr>
    <p:cSldViewPr snapToGrid="0">
      <p:cViewPr varScale="1">
        <p:scale>
          <a:sx n="80" d="100"/>
          <a:sy n="80" d="100"/>
        </p:scale>
        <p:origin x="53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E65B5-A5D1-453A-A6E5-6C2BCCFA2A0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C2EBC-81EC-4D89-AC2A-51970110C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5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22709B7F-8222-A80E-D672-EDB676090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>
            <a:extLst>
              <a:ext uri="{FF2B5EF4-FFF2-40B4-BE49-F238E27FC236}">
                <a16:creationId xmlns:a16="http://schemas.microsoft.com/office/drawing/2014/main" id="{E91EE07C-A45B-43D2-599D-215EF3CB1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>
            <a:extLst>
              <a:ext uri="{FF2B5EF4-FFF2-40B4-BE49-F238E27FC236}">
                <a16:creationId xmlns:a16="http://schemas.microsoft.com/office/drawing/2014/main" id="{C73CBF7F-42A5-83F7-B469-2E25907F2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944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53B3E1F2-32E2-24D8-E99B-B360C0A1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>
            <a:extLst>
              <a:ext uri="{FF2B5EF4-FFF2-40B4-BE49-F238E27FC236}">
                <a16:creationId xmlns:a16="http://schemas.microsoft.com/office/drawing/2014/main" id="{663BAE49-C03A-364F-4C8B-2943BA42B9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>
            <a:extLst>
              <a:ext uri="{FF2B5EF4-FFF2-40B4-BE49-F238E27FC236}">
                <a16:creationId xmlns:a16="http://schemas.microsoft.com/office/drawing/2014/main" id="{7D826AD8-557A-29F8-1A0A-61E9D26D4D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09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6E3F1FD3-BDBC-05BF-5116-B680060C3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C622A579-9E65-B99C-6172-8D4CC2D8B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0B1DB8A2-C76E-1F5B-FC11-B994DC1722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576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88759FE2-CA91-5803-5830-63DA61D7D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E164735A-4941-3D59-4539-E23ED85AA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5950288-A14C-3DF9-A2B9-0B73015E6F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434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1FA73466-4F55-C40B-7118-17E0BCDC1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D4C33D2A-B45A-958D-7C01-DAB040983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51434C0-B32F-1214-850D-C4C3CBE21E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236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585E1764-03BF-4A7E-02C6-CD8A4AAF7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5051D4A6-6BFE-874A-E330-76B953654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66128128-9AF6-7EEB-BCCB-8D8EED07F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697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B158EE71-1383-2A24-A1C7-2A5A8F103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B62686DB-D510-06E2-BF60-4C15D3B6E4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B4D9E35E-50B5-D04C-3360-9B1BFE499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787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76720093-A0FF-D8F3-5127-5024D9A8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08A9FBD4-E79E-248D-E61F-B023562F29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1066C0B-5154-5788-5643-EC0029125D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384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07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71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83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552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2F3E2FA8-FE27-684F-93AC-3639FF42F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190F273E-A4EB-F6AA-59A8-6406565D8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E3BCE85A-F09E-8D70-05D8-C045C05480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926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F2AC398F-F9BD-D035-9BA9-6EE30E2ED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AB80E652-9E09-C45A-7967-1DF74F1696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48CB69B-8885-0EC2-318C-E8DA7E9986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349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DD8CB701-35CB-6F60-897C-D5733D596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3409F2C3-B5C1-DC4C-DAA0-EE4509C179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0A8D4A71-D339-9081-21EB-FFA3C4B9D8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752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F5A29B5-3437-7B2A-E4B0-93A1FA613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E2E9CB6D-724D-E726-5E6E-8C2025C0D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2143121B-BAE7-7257-0FF2-E32590CC29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9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A4086DF-82AD-5192-88E2-3C77534C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444AD450-06D3-E52B-4D08-877A8A1C4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2526C8D-E836-8A7E-F2B0-716B34578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87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B3729CB6-C0F8-AC28-8641-8A2E6451B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B1DD0E33-9F46-335B-1365-C14EF6B9D0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D0F6F24-ABA4-E187-5B6B-74E6B75A2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21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DB1CEF54-7FC5-E2E9-86CA-062F30D06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E3026619-F65D-C31B-71BE-1EC8432DC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67815C4E-08B8-B034-47C8-4E1151F57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32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B34ABA0-1171-E139-70A7-4028C6457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5EC362F9-700E-A385-6C9E-4065F187C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2BC5CF87-02FE-AF3A-21A2-F5EC7F7486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5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BF21BB73-1900-879C-03C4-53389828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>
            <a:extLst>
              <a:ext uri="{FF2B5EF4-FFF2-40B4-BE49-F238E27FC236}">
                <a16:creationId xmlns:a16="http://schemas.microsoft.com/office/drawing/2014/main" id="{049B4548-701F-3358-9349-213B78CB43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>
            <a:extLst>
              <a:ext uri="{FF2B5EF4-FFF2-40B4-BE49-F238E27FC236}">
                <a16:creationId xmlns:a16="http://schemas.microsoft.com/office/drawing/2014/main" id="{9328661A-9221-EBD9-8628-FA94B418E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50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5E9DCD45-EB5A-BDCF-3E17-F67BE748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>
            <a:extLst>
              <a:ext uri="{FF2B5EF4-FFF2-40B4-BE49-F238E27FC236}">
                <a16:creationId xmlns:a16="http://schemas.microsoft.com/office/drawing/2014/main" id="{F8AE082E-310E-8C8D-38CC-C26E2B3179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>
            <a:extLst>
              <a:ext uri="{FF2B5EF4-FFF2-40B4-BE49-F238E27FC236}">
                <a16:creationId xmlns:a16="http://schemas.microsoft.com/office/drawing/2014/main" id="{F3961E07-DD38-0B66-078A-8C79BC1C0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515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35659901-A339-496B-8730-1B9ABED05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>
            <a:extLst>
              <a:ext uri="{FF2B5EF4-FFF2-40B4-BE49-F238E27FC236}">
                <a16:creationId xmlns:a16="http://schemas.microsoft.com/office/drawing/2014/main" id="{6EBF0BFF-6AA2-4760-B6C7-22918B25A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>
            <a:extLst>
              <a:ext uri="{FF2B5EF4-FFF2-40B4-BE49-F238E27FC236}">
                <a16:creationId xmlns:a16="http://schemas.microsoft.com/office/drawing/2014/main" id="{E8CAB343-2777-D91C-9AB2-1BB0923F4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0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BC4E-2E27-7A1C-8814-4F21C3B1C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3DA7D-83C5-3E81-11BD-F68B678E2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9CB80-55C3-84F9-5452-05A6C3928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742E3-21AA-47DE-87CA-E1AC0F25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4BE3C-27CF-7388-EDA8-BEC83D6F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0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27DA-7A32-0448-2ED0-687D4CD3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6754B-DD98-190B-BFD9-43C352698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3C68F-BA1F-5EF3-1FCB-E4445ED00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1A51-8155-18BB-EF41-83BA9D88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B887D-A40B-0C4C-3DB0-B2E42A79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2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FD0D7D-1A2F-CC40-4E1A-B50D99E68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ABBD6-83DF-6F73-8932-5D650626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56511-8CF6-C663-CD50-5718B412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33B7E-803F-A328-DDA3-AB02D917F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04881-68C9-BDD0-6FDC-F1E17E9F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985B-3F43-4B23-9E91-94D557C0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92B6-1CC2-32C4-9828-FE8A2D234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BC2A1-FB1A-758C-3557-2AB8DABE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2BFE-A4E0-20B1-3940-2523B73D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CF877-F01D-2FA6-A9BD-4EAB772C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2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311-BAC3-7EF1-BB56-36717AB9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39F3F-4552-5DCA-9751-3BD7FADB3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C24E4-7154-4E3D-A7FD-5BA6D116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C9FC2-58F6-2295-9208-AAD2BD89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FC683-EAB4-775C-1CF3-B18698BB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70CA-7642-6EE9-0C16-24543B91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16BDF-1947-E621-B9D2-24276B6DC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B3A7D-25AD-C040-EFBD-0C90B1A60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E5ECA-F95A-6C14-3580-68F4C8B0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DE2EA-B10E-F193-A2BB-04AC1DFB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68C0B-AB9D-C5B3-E240-1BFCA12B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3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88C9-1C99-77CD-15D3-1A49260AB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ED806-8457-2C0D-DD81-79868713A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7A575-EC7D-0A8B-6AA5-7C8261878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69241-A87A-295D-5DBD-51BF1F350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7B929-B76C-82AB-2AEB-6C91D0057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28CCBA-29C2-8247-8873-FB0E119C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D3766-6E4C-5E79-756A-63AD95851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E27093-E337-A741-7FD9-B66216AB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4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5D27-B4B3-D59D-3F53-58272AA8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117AC-BD7E-5902-6FD1-28F64BA5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E932E-05EA-EC3B-62FC-D985861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A0D38-3A8C-A3E0-8347-249D47D4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7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382AF-475C-9754-24F6-19A9C596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227509-64B1-DA1B-2BBA-EAD8AD9B4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65130-A0D8-B139-C2FA-DC5181EF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8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323A-67B9-8443-BFD1-0641F130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AD93D-B036-4E9F-F357-320329CF1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99D69-E6BF-4E18-66FF-3255561C2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8477E-9A8A-E4E7-55D7-65C2C891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854BC-AF46-FF01-3F79-931358F4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3C862-8E05-A0F5-5B6E-D8C64374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6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F9ED-73FE-0E97-B345-F362B8A66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56EEF4-6887-E2B8-DD8C-34D9135656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92F6D-26E6-4F3B-56B3-44E9205E5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67EEC-F8E0-420D-33EB-D72B4E8C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9FB2C-6D3F-7FFD-F5AE-2351E8ED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311D7-AD8C-F95E-C947-881DE276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3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E0866-B9EA-8305-0BA1-D8FB5E06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1624C-7C0F-D1DD-07E0-3EF48E60D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C310E-D1C4-5793-459B-8EABA7F29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ECCEB-6C10-4EE6-9471-884CAF5AAEA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DCC2E-544F-B4D1-AEC5-B666BE3BF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E168C-4941-0D4C-53FC-1242221AA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7BA0F-09D9-43CC-A876-BC8B1B7A8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3.mp4"/><Relationship Id="rId7" Type="http://schemas.openxmlformats.org/officeDocument/2006/relationships/image" Target="../media/image1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3808" y="190276"/>
            <a:ext cx="3784338" cy="9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197884" y="2813467"/>
            <a:ext cx="118962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</a:rPr>
              <a:t>Simulation of blood flow in multi-layered arterial model using CFD</a:t>
            </a:r>
          </a:p>
        </p:txBody>
      </p:sp>
      <p:cxnSp>
        <p:nvCxnSpPr>
          <p:cNvPr id="34" name="Google Shape;34;p1"/>
          <p:cNvCxnSpPr/>
          <p:nvPr/>
        </p:nvCxnSpPr>
        <p:spPr>
          <a:xfrm>
            <a:off x="8048942" y="657301"/>
            <a:ext cx="3908458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1"/>
          <p:cNvCxnSpPr/>
          <p:nvPr/>
        </p:nvCxnSpPr>
        <p:spPr>
          <a:xfrm>
            <a:off x="197884" y="657301"/>
            <a:ext cx="3908458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B81586F1-ED7B-9C53-0F77-223EEE85C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5">
            <a:extLst>
              <a:ext uri="{FF2B5EF4-FFF2-40B4-BE49-F238E27FC236}">
                <a16:creationId xmlns:a16="http://schemas.microsoft.com/office/drawing/2014/main" id="{C6963774-D6AD-504F-B084-0CEB0C2091DC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5">
            <a:extLst>
              <a:ext uri="{FF2B5EF4-FFF2-40B4-BE49-F238E27FC236}">
                <a16:creationId xmlns:a16="http://schemas.microsoft.com/office/drawing/2014/main" id="{A5E9CC56-8920-F2AA-BB78-5821A4C5A4A4}"/>
              </a:ext>
            </a:extLst>
          </p:cNvPr>
          <p:cNvSpPr txBox="1"/>
          <p:nvPr/>
        </p:nvSpPr>
        <p:spPr>
          <a:xfrm>
            <a:off x="0" y="144179"/>
            <a:ext cx="53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Literature Survey</a:t>
            </a:r>
            <a:endParaRPr sz="4000" b="1" i="0" u="none" strike="noStrike" cap="none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</p:txBody>
      </p:sp>
      <p:pic>
        <p:nvPicPr>
          <p:cNvPr id="88" name="Google Shape;88;p5">
            <a:extLst>
              <a:ext uri="{FF2B5EF4-FFF2-40B4-BE49-F238E27FC236}">
                <a16:creationId xmlns:a16="http://schemas.microsoft.com/office/drawing/2014/main" id="{2E16B885-2FC5-5799-7454-27F3AB7E19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>
            <a:extLst>
              <a:ext uri="{FF2B5EF4-FFF2-40B4-BE49-F238E27FC236}">
                <a16:creationId xmlns:a16="http://schemas.microsoft.com/office/drawing/2014/main" id="{CA789795-689E-7268-91AA-13CF54F3435B}"/>
              </a:ext>
            </a:extLst>
          </p:cNvPr>
          <p:cNvSpPr txBox="1"/>
          <p:nvPr/>
        </p:nvSpPr>
        <p:spPr>
          <a:xfrm>
            <a:off x="10880840" y="624376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467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>
            <a:extLst>
              <a:ext uri="{FF2B5EF4-FFF2-40B4-BE49-F238E27FC236}">
                <a16:creationId xmlns:a16="http://schemas.microsoft.com/office/drawing/2014/main" id="{4075899C-9870-2965-AF86-B56C011FE638}"/>
              </a:ext>
            </a:extLst>
          </p:cNvPr>
          <p:cNvSpPr txBox="1"/>
          <p:nvPr/>
        </p:nvSpPr>
        <p:spPr>
          <a:xfrm>
            <a:off x="0" y="835304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 b="1" dirty="0">
                <a:latin typeface="Times New Roman"/>
                <a:ea typeface="Times New Roman"/>
                <a:sym typeface="Times New Roman"/>
              </a:rPr>
              <a:t>3D Model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sym typeface="Times New Roman"/>
              </a:rPr>
              <a:t>of </a:t>
            </a:r>
            <a:r>
              <a:rPr lang="en-US" sz="1800" b="1" dirty="0">
                <a:latin typeface="Times New Roman"/>
                <a:ea typeface="Times New Roman"/>
                <a:sym typeface="Times New Roman"/>
              </a:rPr>
              <a:t>Generalized Power Law Blood Flow in a Stenosed Bifurcated Artery</a:t>
            </a:r>
            <a:endParaRPr lang="en-US" b="1" dirty="0">
              <a:latin typeface="Times New Roman"/>
            </a:endParaRPr>
          </a:p>
          <a:p>
            <a:pPr algn="ctr"/>
            <a:r>
              <a:rPr lang="en-US" sz="1600" b="1" dirty="0">
                <a:latin typeface="Times New Roman"/>
                <a:sym typeface="Times New Roman"/>
              </a:rPr>
              <a:t>Azim Azahari, </a:t>
            </a:r>
            <a:r>
              <a:rPr lang="en-US" sz="1600" b="1" dirty="0" err="1">
                <a:latin typeface="Times New Roman"/>
                <a:sym typeface="Times New Roman"/>
              </a:rPr>
              <a:t>Zuhaila</a:t>
            </a:r>
            <a:r>
              <a:rPr lang="en-US" sz="1600" b="1" dirty="0">
                <a:latin typeface="Times New Roman"/>
                <a:sym typeface="Times New Roman"/>
              </a:rPr>
              <a:t> Ismail and </a:t>
            </a:r>
            <a:r>
              <a:rPr lang="en-US" sz="1600" b="1" dirty="0" err="1">
                <a:latin typeface="Times New Roman"/>
                <a:sym typeface="Times New Roman"/>
              </a:rPr>
              <a:t>Normazni</a:t>
            </a:r>
            <a:r>
              <a:rPr lang="en-US" sz="1600" b="1" dirty="0">
                <a:latin typeface="Times New Roman"/>
                <a:sym typeface="Times New Roman"/>
              </a:rPr>
              <a:t> Abdullah</a:t>
            </a:r>
            <a:endParaRPr lang="en-US" b="1" dirty="0">
              <a:latin typeface="Times New Roman"/>
            </a:endParaRPr>
          </a:p>
          <a:p>
            <a:pPr algn="ctr"/>
            <a:r>
              <a:rPr lang="en-US" b="1" dirty="0">
                <a:solidFill>
                  <a:srgbClr val="006621"/>
                </a:solidFill>
                <a:highlight>
                  <a:srgbClr val="FFFFFF"/>
                </a:highlight>
                <a:latin typeface="Times New Roman"/>
                <a:sym typeface="Times New Roman"/>
              </a:rPr>
              <a:t>MATEMATIKA, 2018, Volume 34, Number 1, 87–102</a:t>
            </a:r>
            <a:endParaRPr b="1" dirty="0">
              <a:latin typeface="Times New Roman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CD1FAD-4D2E-574E-10B0-F9C589820F6D}"/>
              </a:ext>
            </a:extLst>
          </p:cNvPr>
          <p:cNvCxnSpPr/>
          <p:nvPr/>
        </p:nvCxnSpPr>
        <p:spPr>
          <a:xfrm>
            <a:off x="4482" y="1664446"/>
            <a:ext cx="12189759" cy="3809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6F28130-0CFC-1E5B-C527-6FFC25540968}"/>
              </a:ext>
            </a:extLst>
          </p:cNvPr>
          <p:cNvSpPr/>
          <p:nvPr/>
        </p:nvSpPr>
        <p:spPr>
          <a:xfrm>
            <a:off x="45122" y="1782929"/>
            <a:ext cx="3379692" cy="4935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2A91D-EB17-AD16-A39E-4E0E238ECB79}"/>
              </a:ext>
            </a:extLst>
          </p:cNvPr>
          <p:cNvSpPr/>
          <p:nvPr/>
        </p:nvSpPr>
        <p:spPr>
          <a:xfrm>
            <a:off x="3500718" y="3814931"/>
            <a:ext cx="4873212" cy="29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069CC-84EB-E8B7-7708-E8AD747C3F1A}"/>
              </a:ext>
            </a:extLst>
          </p:cNvPr>
          <p:cNvSpPr txBox="1"/>
          <p:nvPr/>
        </p:nvSpPr>
        <p:spPr>
          <a:xfrm>
            <a:off x="14642" y="1772768"/>
            <a:ext cx="3354891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imes New Roman"/>
              </a:rPr>
              <a:t>Introduction </a:t>
            </a:r>
          </a:p>
          <a:p>
            <a:pPr algn="just">
              <a:buChar char="•"/>
            </a:pPr>
            <a:r>
              <a:rPr lang="en-US" sz="1300" b="1">
                <a:latin typeface="Times New Roman"/>
              </a:rPr>
              <a:t>Atherosclerosis leads to stenosis, reducing blood flow and increasing cardiovascular risk.</a:t>
            </a:r>
          </a:p>
          <a:p>
            <a:pPr algn="just">
              <a:buChar char="•"/>
            </a:pPr>
            <a:r>
              <a:rPr lang="en-US" sz="1300" b="1">
                <a:latin typeface="Times New Roman"/>
              </a:rPr>
              <a:t>Bifurcated arteries are particularly prone to plaque formation due to complex flow patterns.</a:t>
            </a:r>
            <a:endParaRPr lang="en-US" b="1">
              <a:latin typeface="Times New Roman"/>
            </a:endParaRPr>
          </a:p>
          <a:p>
            <a:pPr algn="just">
              <a:buChar char="•"/>
            </a:pPr>
            <a:r>
              <a:rPr lang="en-US" sz="1300" b="1">
                <a:latin typeface="Times New Roman"/>
              </a:rPr>
              <a:t>This study simulates 3D blood flow in a stenosed bifurcated artery using the Generalized Power Law model.</a:t>
            </a:r>
            <a:endParaRPr lang="en-US" b="1">
              <a:latin typeface="Times New Roman"/>
            </a:endParaRPr>
          </a:p>
          <a:p>
            <a:pPr algn="just">
              <a:buChar char="•"/>
            </a:pPr>
            <a:r>
              <a:rPr lang="en-US" sz="1300" b="1">
                <a:latin typeface="Times New Roman"/>
              </a:rPr>
              <a:t>The goal is to analyze velocity, recirculation zones, and shear stress variations.</a:t>
            </a:r>
            <a:endParaRPr lang="en-US" b="1">
              <a:latin typeface="Times New Roman"/>
            </a:endParaRPr>
          </a:p>
          <a:p>
            <a:pPr marL="285750" indent="-285750" algn="just">
              <a:buChar char="•"/>
            </a:pPr>
            <a:endParaRPr lang="en-US" sz="1300" b="1">
              <a:latin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3FDB0-8BDA-5548-6911-8ACB8D9B3644}"/>
              </a:ext>
            </a:extLst>
          </p:cNvPr>
          <p:cNvSpPr txBox="1"/>
          <p:nvPr/>
        </p:nvSpPr>
        <p:spPr>
          <a:xfrm>
            <a:off x="3510578" y="3810149"/>
            <a:ext cx="33281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Methodology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D259A-96C3-3B57-57F4-E4887C50EF8D}"/>
              </a:ext>
            </a:extLst>
          </p:cNvPr>
          <p:cNvSpPr txBox="1"/>
          <p:nvPr/>
        </p:nvSpPr>
        <p:spPr>
          <a:xfrm>
            <a:off x="3514575" y="3872229"/>
            <a:ext cx="48583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</a:rPr>
              <a:t>Computational Modeling </a:t>
            </a:r>
            <a:endParaRPr lang="en-US"/>
          </a:p>
          <a:p>
            <a:pPr algn="just">
              <a:buFont typeface="Arial"/>
              <a:buChar char="•"/>
            </a:pPr>
            <a:r>
              <a:rPr lang="en-US" sz="1300" b="1">
                <a:latin typeface="Times New Roman"/>
                <a:cs typeface="Times New Roman"/>
              </a:rPr>
              <a:t>A 3D bifurcated artery model was created based on a previous 2D study by Chakravarty &amp; Mandal.</a:t>
            </a:r>
          </a:p>
          <a:p>
            <a:pPr algn="just">
              <a:buFont typeface="Arial"/>
              <a:buChar char="•"/>
            </a:pPr>
            <a:r>
              <a:rPr lang="en-US" sz="1300" b="1">
                <a:latin typeface="Times New Roman"/>
                <a:cs typeface="Times New Roman"/>
              </a:rPr>
              <a:t>Blood flow was modeled as steady, incompressible, and non-Newtonian (Power Law model).</a:t>
            </a:r>
            <a:endParaRPr lang="en-US"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9F178-9A2F-6F92-6E8E-9E5269628D4E}"/>
              </a:ext>
            </a:extLst>
          </p:cNvPr>
          <p:cNvSpPr txBox="1"/>
          <p:nvPr/>
        </p:nvSpPr>
        <p:spPr>
          <a:xfrm>
            <a:off x="3504415" y="4827268"/>
            <a:ext cx="48684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  <a:cs typeface="Times New Roman"/>
              </a:rPr>
              <a:t>Governing Equations</a:t>
            </a:r>
            <a:r>
              <a:rPr lang="en-US" b="1">
                <a:solidFill>
                  <a:srgbClr val="C00000"/>
                </a:solidFill>
                <a:latin typeface="Times New Roman"/>
              </a:rPr>
              <a:t> </a:t>
            </a:r>
            <a:endParaRPr lang="en-US"/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</a:rPr>
              <a:t>Navier-Stokes equations for fluid motion.</a:t>
            </a:r>
          </a:p>
          <a:p>
            <a:pPr algn="just">
              <a:buFont typeface="Arial"/>
              <a:buChar char="•"/>
            </a:pPr>
            <a:r>
              <a:rPr lang="en-US" b="1">
                <a:latin typeface="Times New Roman"/>
              </a:rPr>
              <a:t>Power Law model for non-Newtonian blood viscosity effects.</a:t>
            </a:r>
          </a:p>
          <a:p>
            <a:pPr algn="just">
              <a:buChar char="•"/>
            </a:pPr>
            <a:endParaRPr lang="en-US" sz="1200" b="1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4709E-6073-BEE9-8B4D-5AB0843EC922}"/>
              </a:ext>
            </a:extLst>
          </p:cNvPr>
          <p:cNvSpPr txBox="1"/>
          <p:nvPr/>
        </p:nvSpPr>
        <p:spPr>
          <a:xfrm>
            <a:off x="3514575" y="5548627"/>
            <a:ext cx="486847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  <a:cs typeface="Times New Roman"/>
              </a:rPr>
              <a:t>Simulation Setup </a:t>
            </a:r>
          </a:p>
          <a:p>
            <a:pPr algn="just">
              <a:buFont typeface="Arial"/>
              <a:buChar char="•"/>
            </a:pPr>
            <a:r>
              <a:rPr lang="en-US" sz="1200" b="1">
                <a:solidFill>
                  <a:schemeClr val="tx1"/>
                </a:solidFill>
                <a:latin typeface="Times New Roman"/>
              </a:rPr>
              <a:t>COMSOL Multiphysics 5.2 was used for finite element modeling (FEM).</a:t>
            </a:r>
            <a:endParaRPr lang="en-US" sz="12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200" b="1">
                <a:solidFill>
                  <a:schemeClr val="tx1"/>
                </a:solidFill>
                <a:latin typeface="Times New Roman"/>
              </a:rPr>
              <a:t>Unstructured triangular meshing was applied for high resolution.</a:t>
            </a:r>
          </a:p>
          <a:p>
            <a:pPr algn="just">
              <a:buFont typeface="Arial"/>
              <a:buChar char="•"/>
            </a:pPr>
            <a:r>
              <a:rPr lang="en-US" sz="1200" b="1">
                <a:solidFill>
                  <a:schemeClr val="tx1"/>
                </a:solidFill>
                <a:latin typeface="Times New Roman"/>
              </a:rPr>
              <a:t>Inlet velocity = parabolic profile, ensuring fully developed flow conditions.</a:t>
            </a:r>
          </a:p>
          <a:p>
            <a:pPr algn="just">
              <a:buFont typeface="Arial"/>
              <a:buChar char="•"/>
            </a:pPr>
            <a:endParaRPr lang="en-US" sz="1150" b="1">
              <a:solidFill>
                <a:schemeClr val="tx1"/>
              </a:solidFill>
              <a:latin typeface="Times New Roman"/>
            </a:endParaRPr>
          </a:p>
          <a:p>
            <a:pPr>
              <a:buFont typeface="Arial"/>
              <a:buChar char="•"/>
            </a:pPr>
            <a:endParaRPr lang="en-US" sz="1150" b="1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Arial,Sans-Serif"/>
              <a:buChar char="•"/>
            </a:pPr>
            <a:endParaRPr lang="en-US" sz="1300" b="1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91179-33D3-749C-D7C6-CEE457232B7B}"/>
              </a:ext>
            </a:extLst>
          </p:cNvPr>
          <p:cNvSpPr/>
          <p:nvPr/>
        </p:nvSpPr>
        <p:spPr>
          <a:xfrm>
            <a:off x="8489278" y="1772770"/>
            <a:ext cx="3623532" cy="4935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DAB37B-CCC2-F225-7536-D4991FA1FC28}"/>
              </a:ext>
            </a:extLst>
          </p:cNvPr>
          <p:cNvSpPr txBox="1"/>
          <p:nvPr/>
        </p:nvSpPr>
        <p:spPr>
          <a:xfrm>
            <a:off x="8488978" y="1767989"/>
            <a:ext cx="3622787" cy="25622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50" b="1">
                <a:latin typeface="Times New Roman"/>
              </a:rPr>
              <a:t>Results :</a:t>
            </a:r>
            <a:endParaRPr lang="en-US"/>
          </a:p>
          <a:p>
            <a:pPr algn="just">
              <a:buChar char="•"/>
            </a:pPr>
            <a:r>
              <a:rPr lang="en-US" b="1">
                <a:solidFill>
                  <a:schemeClr val="tx1"/>
                </a:solidFill>
                <a:latin typeface="Times New Roman"/>
              </a:rPr>
              <a:t>Higher stenosis severity increased velocity fluctuations, affecting downstream blood supply.</a:t>
            </a:r>
          </a:p>
          <a:p>
            <a:pPr algn="just">
              <a:buChar char="•"/>
            </a:pPr>
            <a:r>
              <a:rPr lang="en-US" b="1">
                <a:solidFill>
                  <a:schemeClr val="tx1"/>
                </a:solidFill>
                <a:latin typeface="Times New Roman"/>
              </a:rPr>
              <a:t>Recirculation zones formed near bifurcation points, which may lead to atherosclerosis.</a:t>
            </a:r>
          </a:p>
          <a:p>
            <a:pPr algn="just">
              <a:buChar char="•"/>
            </a:pPr>
            <a:r>
              <a:rPr lang="en-US" b="1">
                <a:solidFill>
                  <a:schemeClr val="tx1"/>
                </a:solidFill>
                <a:latin typeface="Times New Roman"/>
              </a:rPr>
              <a:t>Low wall shear stress (WSS) regions correlated with plaque-prone areas.</a:t>
            </a:r>
          </a:p>
          <a:p>
            <a:pPr algn="just">
              <a:buChar char="•"/>
            </a:pPr>
            <a:endParaRPr lang="en-US" sz="1250" b="1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Char char="•"/>
            </a:pPr>
            <a:endParaRPr lang="en-US" sz="1250" b="1">
              <a:solidFill>
                <a:schemeClr val="tx1"/>
              </a:solidFill>
              <a:latin typeface="Times New Roman"/>
            </a:endParaRPr>
          </a:p>
          <a:p>
            <a:pPr algn="ctr"/>
            <a:endParaRPr lang="en-US" sz="1250" b="1">
              <a:solidFill>
                <a:srgbClr val="C00000"/>
              </a:solidFill>
              <a:latin typeface="Times New Roman"/>
            </a:endParaRPr>
          </a:p>
          <a:p>
            <a:endParaRPr lang="en-US" sz="1250" b="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61B0A-F663-1B30-8E28-BA1E675CA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26" y="1717005"/>
            <a:ext cx="2573255" cy="2090488"/>
          </a:xfrm>
          <a:prstGeom prst="rect">
            <a:avLst/>
          </a:prstGeom>
        </p:spPr>
      </p:pic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CC66A54-3ED9-7232-6B5A-A63D7698F3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409" t="1966" r="5513" b="6058"/>
          <a:stretch/>
        </p:blipFill>
        <p:spPr>
          <a:xfrm>
            <a:off x="10287501" y="3639050"/>
            <a:ext cx="1800428" cy="2681711"/>
          </a:xfrm>
          <a:prstGeom prst="rect">
            <a:avLst/>
          </a:prstGeom>
        </p:spPr>
      </p:pic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7D8081B9-DB7E-F033-A9BF-26FA51871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539" y="3652335"/>
            <a:ext cx="1673895" cy="2661487"/>
          </a:xfrm>
          <a:prstGeom prst="rect">
            <a:avLst/>
          </a:prstGeom>
        </p:spPr>
      </p:pic>
      <p:pic>
        <p:nvPicPr>
          <p:cNvPr id="19" name="Picture 18" descr="A diagram of a graph&#10;&#10;AI-generated content may be incorrect.">
            <a:extLst>
              <a:ext uri="{FF2B5EF4-FFF2-40B4-BE49-F238E27FC236}">
                <a16:creationId xmlns:a16="http://schemas.microsoft.com/office/drawing/2014/main" id="{A9817EA1-9AC9-C39D-927C-33E65EBA7F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0065" r="1809" b="1862"/>
          <a:stretch/>
        </p:blipFill>
        <p:spPr>
          <a:xfrm>
            <a:off x="6098006" y="1789330"/>
            <a:ext cx="2291910" cy="19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4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786221FC-481C-F219-15B4-2D8BBC076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5">
            <a:extLst>
              <a:ext uri="{FF2B5EF4-FFF2-40B4-BE49-F238E27FC236}">
                <a16:creationId xmlns:a16="http://schemas.microsoft.com/office/drawing/2014/main" id="{A56DA78C-55AB-1C30-0723-DC584329453E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5">
            <a:extLst>
              <a:ext uri="{FF2B5EF4-FFF2-40B4-BE49-F238E27FC236}">
                <a16:creationId xmlns:a16="http://schemas.microsoft.com/office/drawing/2014/main" id="{3A0FB730-3C70-D01E-AEB4-4565D290021A}"/>
              </a:ext>
            </a:extLst>
          </p:cNvPr>
          <p:cNvSpPr txBox="1"/>
          <p:nvPr/>
        </p:nvSpPr>
        <p:spPr>
          <a:xfrm>
            <a:off x="0" y="144179"/>
            <a:ext cx="53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Literature Survey</a:t>
            </a:r>
            <a:endParaRPr sz="4000" b="1" i="0" u="none" strike="noStrike" cap="none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</p:txBody>
      </p:sp>
      <p:pic>
        <p:nvPicPr>
          <p:cNvPr id="88" name="Google Shape;88;p5">
            <a:extLst>
              <a:ext uri="{FF2B5EF4-FFF2-40B4-BE49-F238E27FC236}">
                <a16:creationId xmlns:a16="http://schemas.microsoft.com/office/drawing/2014/main" id="{5044EE1B-9B3A-DBFB-B2EA-F0D4C84110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>
            <a:extLst>
              <a:ext uri="{FF2B5EF4-FFF2-40B4-BE49-F238E27FC236}">
                <a16:creationId xmlns:a16="http://schemas.microsoft.com/office/drawing/2014/main" id="{B2B760FB-7494-AB03-B45C-EBF6B5053F4F}"/>
              </a:ext>
            </a:extLst>
          </p:cNvPr>
          <p:cNvSpPr txBox="1"/>
          <p:nvPr/>
        </p:nvSpPr>
        <p:spPr>
          <a:xfrm>
            <a:off x="10880840" y="624376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467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>
            <a:extLst>
              <a:ext uri="{FF2B5EF4-FFF2-40B4-BE49-F238E27FC236}">
                <a16:creationId xmlns:a16="http://schemas.microsoft.com/office/drawing/2014/main" id="{70D67EA6-DED4-255C-55AA-61D602588DE0}"/>
              </a:ext>
            </a:extLst>
          </p:cNvPr>
          <p:cNvSpPr txBox="1"/>
          <p:nvPr/>
        </p:nvSpPr>
        <p:spPr>
          <a:xfrm>
            <a:off x="-4482" y="836468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 b="1" dirty="0">
                <a:latin typeface="Times New Roman"/>
                <a:sym typeface="Times New Roman"/>
              </a:rPr>
              <a:t>SIMULATION ANALYSIS OF BLOOD FLOW IN ARTERIES OF THE HUMAN ARM</a:t>
            </a:r>
            <a:endParaRPr lang="en-US" b="1" dirty="0">
              <a:latin typeface="Times New Roman"/>
            </a:endParaRPr>
          </a:p>
          <a:p>
            <a:pPr algn="ctr"/>
            <a:r>
              <a:rPr lang="en-US" sz="1600" b="1" dirty="0">
                <a:latin typeface="Times New Roman"/>
                <a:sym typeface="Times New Roman"/>
              </a:rPr>
              <a:t>Wu </a:t>
            </a:r>
            <a:r>
              <a:rPr lang="en-US" sz="1600" b="1" dirty="0" err="1">
                <a:latin typeface="Times New Roman"/>
                <a:sym typeface="Times New Roman"/>
              </a:rPr>
              <a:t>Quanyu</a:t>
            </a:r>
            <a:r>
              <a:rPr lang="en-US" sz="1600" b="1" dirty="0">
                <a:latin typeface="Times New Roman"/>
                <a:sym typeface="Times New Roman"/>
              </a:rPr>
              <a:t>, Liu Xiaojie, Pan </a:t>
            </a:r>
            <a:r>
              <a:rPr lang="en-US" sz="1600" b="1" dirty="0" err="1">
                <a:latin typeface="Times New Roman"/>
                <a:sym typeface="Times New Roman"/>
              </a:rPr>
              <a:t>Lingjiao</a:t>
            </a:r>
            <a:r>
              <a:rPr lang="en-US" sz="1600" b="1" dirty="0">
                <a:latin typeface="Times New Roman"/>
                <a:sym typeface="Times New Roman"/>
              </a:rPr>
              <a:t>, Tao </a:t>
            </a:r>
            <a:r>
              <a:rPr lang="en-US" sz="1600" b="1" dirty="0" err="1">
                <a:latin typeface="Times New Roman"/>
                <a:sym typeface="Times New Roman"/>
              </a:rPr>
              <a:t>Weige</a:t>
            </a:r>
            <a:r>
              <a:rPr lang="en-US" sz="1600" b="1" dirty="0">
                <a:latin typeface="Times New Roman"/>
                <a:sym typeface="Times New Roman"/>
              </a:rPr>
              <a:t>, and Qian </a:t>
            </a:r>
            <a:r>
              <a:rPr lang="en-US" sz="1600" b="1" dirty="0" err="1">
                <a:latin typeface="Times New Roman"/>
                <a:sym typeface="Times New Roman"/>
              </a:rPr>
              <a:t>Chunqi</a:t>
            </a:r>
            <a:endParaRPr lang="en-US" sz="1600" b="1" dirty="0">
              <a:latin typeface="Times New Roman"/>
            </a:endParaRPr>
          </a:p>
          <a:p>
            <a:pPr algn="ctr"/>
            <a:r>
              <a:rPr lang="en-US" b="1" dirty="0">
                <a:solidFill>
                  <a:srgbClr val="006621"/>
                </a:solidFill>
                <a:highlight>
                  <a:srgbClr val="FFFFFF"/>
                </a:highlight>
                <a:latin typeface="Times New Roman"/>
                <a:sym typeface="Times New Roman"/>
              </a:rPr>
              <a:t>Biomed Eng (Singapore). 2017 August ; 29(4)</a:t>
            </a:r>
            <a:endParaRPr b="1" dirty="0">
              <a:latin typeface="Times New Roman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31B552-1D49-4015-3BAD-37691777BA33}"/>
              </a:ext>
            </a:extLst>
          </p:cNvPr>
          <p:cNvCxnSpPr/>
          <p:nvPr/>
        </p:nvCxnSpPr>
        <p:spPr>
          <a:xfrm>
            <a:off x="4482" y="1664446"/>
            <a:ext cx="12189759" cy="3809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D7EFA55-4B73-4E96-5C56-F99001066631}"/>
              </a:ext>
            </a:extLst>
          </p:cNvPr>
          <p:cNvSpPr/>
          <p:nvPr/>
        </p:nvSpPr>
        <p:spPr>
          <a:xfrm>
            <a:off x="45122" y="1782929"/>
            <a:ext cx="3379692" cy="4935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D3340-CD40-CF17-80EA-D81F24F16548}"/>
              </a:ext>
            </a:extLst>
          </p:cNvPr>
          <p:cNvSpPr/>
          <p:nvPr/>
        </p:nvSpPr>
        <p:spPr>
          <a:xfrm>
            <a:off x="3500718" y="3814931"/>
            <a:ext cx="4873212" cy="29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FEFD1-5EE0-40EF-0332-F114C0C666B8}"/>
              </a:ext>
            </a:extLst>
          </p:cNvPr>
          <p:cNvSpPr txBox="1"/>
          <p:nvPr/>
        </p:nvSpPr>
        <p:spPr>
          <a:xfrm>
            <a:off x="14642" y="1772768"/>
            <a:ext cx="3354891" cy="3277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imes New Roman"/>
              </a:rPr>
              <a:t>Introduction </a:t>
            </a:r>
          </a:p>
          <a:p>
            <a:pPr algn="just">
              <a:buChar char="•"/>
            </a:pPr>
            <a:r>
              <a:rPr lang="en-US" sz="1500" b="1">
                <a:latin typeface="Times New Roman"/>
              </a:rPr>
              <a:t>Arm arteries play a crucial role in blood circulation, with ulnar and radial arteries being key blood suppliers.</a:t>
            </a:r>
          </a:p>
          <a:p>
            <a:pPr algn="just">
              <a:buChar char="•"/>
            </a:pPr>
            <a:r>
              <a:rPr lang="en-US" sz="1500" b="1">
                <a:latin typeface="Times New Roman"/>
              </a:rPr>
              <a:t>The radial artery is historically important in traditional Chinese medicine.</a:t>
            </a:r>
          </a:p>
          <a:p>
            <a:pPr algn="just">
              <a:buChar char="•"/>
            </a:pPr>
            <a:r>
              <a:rPr lang="en-US" sz="1500" b="1">
                <a:latin typeface="Times New Roman"/>
              </a:rPr>
              <a:t>This study uses Ansys Fluent to simulate blood flow in arm arteries, analyzing velocity, pressure, and shear stress.</a:t>
            </a:r>
          </a:p>
          <a:p>
            <a:pPr algn="just">
              <a:buChar char="•"/>
            </a:pPr>
            <a:endParaRPr lang="en-US" sz="1300" b="1">
              <a:latin typeface="Times New Roman"/>
            </a:endParaRPr>
          </a:p>
          <a:p>
            <a:pPr marL="285750" indent="-285750" algn="just">
              <a:buChar char="•"/>
            </a:pPr>
            <a:endParaRPr lang="en-US" sz="1300" b="1">
              <a:latin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C1006-4D61-030C-089B-52F89FF77BFF}"/>
              </a:ext>
            </a:extLst>
          </p:cNvPr>
          <p:cNvSpPr txBox="1"/>
          <p:nvPr/>
        </p:nvSpPr>
        <p:spPr>
          <a:xfrm>
            <a:off x="3510578" y="3810149"/>
            <a:ext cx="33281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Methodology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18A0A5-8737-3B77-0328-F3EA8A8928F6}"/>
              </a:ext>
            </a:extLst>
          </p:cNvPr>
          <p:cNvSpPr txBox="1"/>
          <p:nvPr/>
        </p:nvSpPr>
        <p:spPr>
          <a:xfrm>
            <a:off x="3514575" y="3872229"/>
            <a:ext cx="485831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/>
              </a:rPr>
              <a:t>Computational Modeling </a:t>
            </a:r>
            <a:endParaRPr lang="en-US" dirty="0"/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</a:rPr>
              <a:t>3D model of human arm arteries created from MRI data.</a:t>
            </a:r>
            <a:endParaRPr lang="en-US" b="1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</a:rPr>
              <a:t>Blood modeled using the Carreau fluid model to capture non-Newtonian behavior</a:t>
            </a:r>
            <a:r>
              <a:rPr lang="en-US" sz="1300" dirty="0"/>
              <a:t>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EA3DB8-9296-A3FC-B3E9-F809A76D8089}"/>
              </a:ext>
            </a:extLst>
          </p:cNvPr>
          <p:cNvSpPr txBox="1"/>
          <p:nvPr/>
        </p:nvSpPr>
        <p:spPr>
          <a:xfrm>
            <a:off x="3504415" y="4827268"/>
            <a:ext cx="486847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/>
                <a:cs typeface="Times New Roman"/>
              </a:rPr>
              <a:t>Governing Equations</a:t>
            </a:r>
            <a:r>
              <a:rPr lang="en-US" b="1" dirty="0">
                <a:solidFill>
                  <a:srgbClr val="C00000"/>
                </a:solidFill>
                <a:latin typeface="Times New Roman"/>
              </a:rPr>
              <a:t> </a:t>
            </a:r>
            <a:endParaRPr lang="en-US" dirty="0"/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</a:rPr>
              <a:t>Navier-Stokes equations for fluid flow.</a:t>
            </a:r>
          </a:p>
          <a:p>
            <a:pPr algn="just">
              <a:buFont typeface="Arial"/>
              <a:buChar char="•"/>
            </a:pPr>
            <a:r>
              <a:rPr lang="en-US" b="1" dirty="0">
                <a:latin typeface="Times New Roman"/>
              </a:rPr>
              <a:t>Bird-Carreau model for non-Newtonian viscosity.</a:t>
            </a:r>
          </a:p>
          <a:p>
            <a:pPr algn="just">
              <a:buFont typeface="Arial"/>
              <a:buChar char="•"/>
            </a:pPr>
            <a:endParaRPr lang="en-US" b="1" dirty="0">
              <a:latin typeface="Times New Roman"/>
            </a:endParaRPr>
          </a:p>
          <a:p>
            <a:pPr algn="just">
              <a:buChar char="•"/>
            </a:pP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A165-4993-EC56-0CAF-0424E667EAFF}"/>
              </a:ext>
            </a:extLst>
          </p:cNvPr>
          <p:cNvSpPr txBox="1"/>
          <p:nvPr/>
        </p:nvSpPr>
        <p:spPr>
          <a:xfrm>
            <a:off x="3514575" y="5548627"/>
            <a:ext cx="486847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 New Roman"/>
                <a:cs typeface="Times New Roman"/>
              </a:rPr>
              <a:t>Simulation Setup </a:t>
            </a:r>
          </a:p>
          <a:p>
            <a:pPr algn="just">
              <a:buFont typeface="Arial"/>
              <a:buChar char="•"/>
            </a:pPr>
            <a:r>
              <a:rPr lang="en-US" sz="1300" b="1" dirty="0">
                <a:solidFill>
                  <a:schemeClr val="tx1"/>
                </a:solidFill>
                <a:latin typeface="Times New Roman"/>
              </a:rPr>
              <a:t>Inlet velocity = time-varying periodic function (heartbeat model, 75 bpm).</a:t>
            </a:r>
            <a:endParaRPr lang="en-US" sz="13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300" b="1" dirty="0">
                <a:solidFill>
                  <a:schemeClr val="tx1"/>
                </a:solidFill>
                <a:latin typeface="Times New Roman"/>
              </a:rPr>
              <a:t>Mesh refinement with tetrahedral elements for accuracy.</a:t>
            </a:r>
            <a:endParaRPr lang="en-US" sz="1300">
              <a:solidFill>
                <a:schemeClr val="tx1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300" b="1" dirty="0">
                <a:solidFill>
                  <a:schemeClr val="tx1"/>
                </a:solidFill>
                <a:latin typeface="Times New Roman"/>
              </a:rPr>
              <a:t>Simulation performed using Ansys Fluent with PISO scheme.</a:t>
            </a: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929ED1-1100-2EBD-4CB8-6D89E08A4BF6}"/>
              </a:ext>
            </a:extLst>
          </p:cNvPr>
          <p:cNvSpPr/>
          <p:nvPr/>
        </p:nvSpPr>
        <p:spPr>
          <a:xfrm>
            <a:off x="8489278" y="1772770"/>
            <a:ext cx="3623532" cy="4935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855ABD-A2EF-4431-DE2E-B6111F45B24D}"/>
              </a:ext>
            </a:extLst>
          </p:cNvPr>
          <p:cNvSpPr txBox="1"/>
          <p:nvPr/>
        </p:nvSpPr>
        <p:spPr>
          <a:xfrm>
            <a:off x="8488978" y="1767989"/>
            <a:ext cx="3622787" cy="25622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50" b="1" dirty="0">
                <a:latin typeface="Times New Roman"/>
              </a:rPr>
              <a:t>Results :</a:t>
            </a:r>
            <a:endParaRPr lang="en-US" dirty="0"/>
          </a:p>
          <a:p>
            <a:pPr algn="just">
              <a:buChar char="•"/>
            </a:pPr>
            <a:r>
              <a:rPr lang="en-US" b="1">
                <a:solidFill>
                  <a:schemeClr val="tx1"/>
                </a:solidFill>
                <a:latin typeface="Times New Roman"/>
              </a:rPr>
              <a:t>Ulnar artery dominates blood supply</a:t>
            </a:r>
            <a:r>
              <a:rPr lang="en-US" b="1" dirty="0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b="1">
                <a:solidFill>
                  <a:schemeClr val="tx1"/>
                </a:solidFill>
                <a:latin typeface="Times New Roman"/>
              </a:rPr>
              <a:t>over the radial artery.</a:t>
            </a:r>
            <a:endParaRPr lang="en-US" b="1" dirty="0">
              <a:solidFill>
                <a:schemeClr val="tx1"/>
              </a:solidFill>
              <a:latin typeface="Times New Roman"/>
            </a:endParaRPr>
          </a:p>
          <a:p>
            <a:pPr algn="just"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/>
              </a:rPr>
              <a:t>High velocity in bifurcations, with peak velocity of 5.8 m/s in the radial collateral artery.</a:t>
            </a:r>
          </a:p>
          <a:p>
            <a:pPr algn="just">
              <a:buChar char="•"/>
            </a:pPr>
            <a:r>
              <a:rPr lang="en-US" b="1">
                <a:solidFill>
                  <a:schemeClr val="tx1"/>
                </a:solidFill>
                <a:latin typeface="Times New Roman"/>
              </a:rPr>
              <a:t>High shear stress in bifurcations, suggesting increased atherosclerosis risk.</a:t>
            </a:r>
          </a:p>
          <a:p>
            <a:pPr algn="just">
              <a:buChar char="•"/>
            </a:pPr>
            <a:endParaRPr lang="en-US" sz="1250" b="1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Char char="•"/>
            </a:pPr>
            <a:endParaRPr lang="en-US" sz="1250" b="1">
              <a:solidFill>
                <a:schemeClr val="tx1"/>
              </a:solidFill>
              <a:latin typeface="Times New Roman"/>
            </a:endParaRPr>
          </a:p>
          <a:p>
            <a:pPr algn="ctr"/>
            <a:endParaRPr lang="en-US" sz="1250" b="1">
              <a:solidFill>
                <a:srgbClr val="C00000"/>
              </a:solidFill>
              <a:latin typeface="Times New Roman"/>
            </a:endParaRPr>
          </a:p>
          <a:p>
            <a:endParaRPr lang="en-US" sz="1250" b="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197D3-F843-26F9-967B-F05282B16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880" y="1758114"/>
            <a:ext cx="4543427" cy="20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3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C519680A-D922-61CE-F36D-DB72A443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B5A62651-49F1-6828-B0BF-6D71449EFCDE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95E5715F-E614-17CF-F027-5E3FDF06B8AD}"/>
              </a:ext>
            </a:extLst>
          </p:cNvPr>
          <p:cNvSpPr txBox="1"/>
          <p:nvPr/>
        </p:nvSpPr>
        <p:spPr>
          <a:xfrm>
            <a:off x="92365" y="156084"/>
            <a:ext cx="813723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E2B5A050-03AA-0181-0E18-056CA07292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77B9EB35-A93A-5499-8576-5BC865A45524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C3FE5C35-5550-7456-B3B5-337C7793BAE9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04E613AE-4C98-AD23-BEB5-FAA388B80C03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00A91E73-1FCC-6BA6-A69E-FAE216FF1087}"/>
              </a:ext>
            </a:extLst>
          </p:cNvPr>
          <p:cNvSpPr/>
          <p:nvPr/>
        </p:nvSpPr>
        <p:spPr>
          <a:xfrm flipH="1">
            <a:off x="6011688" y="1778348"/>
            <a:ext cx="3403076" cy="126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1BEF27B6-0CD4-5864-F051-92F00039C3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59C145BD-D7DC-A892-E3BC-E186D8DA8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BBA57A1C-EC4D-771A-5A20-E324F36542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B8AFBD-E40F-1444-5E6F-F58C1A749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26475"/>
              </p:ext>
            </p:extLst>
          </p:nvPr>
        </p:nvGraphicFramePr>
        <p:xfrm>
          <a:off x="478266" y="1096960"/>
          <a:ext cx="11235468" cy="5370087"/>
        </p:xfrm>
        <a:graphic>
          <a:graphicData uri="http://schemas.openxmlformats.org/drawingml/2006/table">
            <a:tbl>
              <a:tblPr/>
              <a:tblGrid>
                <a:gridCol w="1872578">
                  <a:extLst>
                    <a:ext uri="{9D8B030D-6E8A-4147-A177-3AD203B41FA5}">
                      <a16:colId xmlns:a16="http://schemas.microsoft.com/office/drawing/2014/main" val="1387995444"/>
                    </a:ext>
                  </a:extLst>
                </a:gridCol>
                <a:gridCol w="1681660">
                  <a:extLst>
                    <a:ext uri="{9D8B030D-6E8A-4147-A177-3AD203B41FA5}">
                      <a16:colId xmlns:a16="http://schemas.microsoft.com/office/drawing/2014/main" val="1427613136"/>
                    </a:ext>
                  </a:extLst>
                </a:gridCol>
                <a:gridCol w="1938528">
                  <a:extLst>
                    <a:ext uri="{9D8B030D-6E8A-4147-A177-3AD203B41FA5}">
                      <a16:colId xmlns:a16="http://schemas.microsoft.com/office/drawing/2014/main" val="483403208"/>
                    </a:ext>
                  </a:extLst>
                </a:gridCol>
                <a:gridCol w="1856232">
                  <a:extLst>
                    <a:ext uri="{9D8B030D-6E8A-4147-A177-3AD203B41FA5}">
                      <a16:colId xmlns:a16="http://schemas.microsoft.com/office/drawing/2014/main" val="3386504339"/>
                    </a:ext>
                  </a:extLst>
                </a:gridCol>
                <a:gridCol w="1911096">
                  <a:extLst>
                    <a:ext uri="{9D8B030D-6E8A-4147-A177-3AD203B41FA5}">
                      <a16:colId xmlns:a16="http://schemas.microsoft.com/office/drawing/2014/main" val="1013710814"/>
                    </a:ext>
                  </a:extLst>
                </a:gridCol>
                <a:gridCol w="1975374">
                  <a:extLst>
                    <a:ext uri="{9D8B030D-6E8A-4147-A177-3AD203B41FA5}">
                      <a16:colId xmlns:a16="http://schemas.microsoft.com/office/drawing/2014/main" val="3701779207"/>
                    </a:ext>
                  </a:extLst>
                </a:gridCol>
              </a:tblGrid>
              <a:tr h="116913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1: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Stenosed Bifurcated Artery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2: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FSI in 3D Artery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3: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MCA Blood Flow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4: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Law in Bifurcated Artery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5: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Blood Flow in Arm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917334"/>
                  </a:ext>
                </a:extLst>
              </a:tr>
              <a:tr h="62557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Wall Assumption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Rigid walls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Rigid walls (FSI included)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Rigid walls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Rigid walls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Rigid walls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545677"/>
                  </a:ext>
                </a:extLst>
              </a:tr>
              <a:tr h="89367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Type</a:t>
                      </a:r>
                      <a:endParaRPr lang="en-US" sz="180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Steady-state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Pulsatile (simplified)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Unsteady (limited pulsatile)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Steady-state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Pulsatile (short duration)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5285"/>
                  </a:ext>
                </a:extLst>
              </a:tr>
              <a:tr h="625574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Dimensionality</a:t>
                      </a:r>
                      <a:endParaRPr lang="en-US" sz="180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529348"/>
                  </a:ext>
                </a:extLst>
              </a:tr>
              <a:tr h="1161781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Non-Newtonian Effects</a:t>
                      </a:r>
                      <a:endParaRPr lang="en-US" sz="180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Carreau model (simplified)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Viscosity variation ignored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Newtonian &amp; Non-Newtonian (minor difference)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Law model (not validated)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Carreau model (fixed viscosity)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438534"/>
                  </a:ext>
                </a:extLst>
              </a:tr>
              <a:tr h="893678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Boundary Conditions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 inlet velocity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Simplified outflow conditions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 outlet pressure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Parabolic inlet (no pulsatile flow)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Zero-pressure outlets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089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05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4304716B-D927-E56D-B092-74A92A8F6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B2B7D11C-5ED4-D009-C2FB-763FA75B187E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7F2E0B8A-DF64-9FC8-EFD7-A795F8AEBD92}"/>
              </a:ext>
            </a:extLst>
          </p:cNvPr>
          <p:cNvSpPr txBox="1"/>
          <p:nvPr/>
        </p:nvSpPr>
        <p:spPr>
          <a:xfrm>
            <a:off x="92365" y="156084"/>
            <a:ext cx="813723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Chart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FA0CBE9D-25E0-98E3-559C-524F98D931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195E7AE5-F355-8EAC-B031-474BE2B04032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D164333F-9256-8528-E6A0-4C22B7F79075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99F50368-B2BA-165F-10AE-E757636C3A6E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56BFA593-510F-D724-0A69-D94570D88611}"/>
              </a:ext>
            </a:extLst>
          </p:cNvPr>
          <p:cNvSpPr/>
          <p:nvPr/>
        </p:nvSpPr>
        <p:spPr>
          <a:xfrm flipH="1">
            <a:off x="6011688" y="1778348"/>
            <a:ext cx="3403076" cy="126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4826C0F0-D651-87A1-3EBB-6D3799AD49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2B059F57-B340-3063-AA3C-9B67A60896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782D2E3B-7D0D-30F3-1362-EB8B5CC1B0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0E341-764F-767D-60BF-40B3DD6C2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7" y="1228037"/>
            <a:ext cx="9733051" cy="522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F7671764-3B6F-BE14-26BD-78ACE71A7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E0E69403-D0E6-F608-7CED-AF35EE856C7D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09BD0BBE-8A07-E5AC-E5BE-A3AAB92902BE}"/>
              </a:ext>
            </a:extLst>
          </p:cNvPr>
          <p:cNvSpPr txBox="1"/>
          <p:nvPr/>
        </p:nvSpPr>
        <p:spPr>
          <a:xfrm>
            <a:off x="92365" y="123623"/>
            <a:ext cx="838412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/ Simulation Workflow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C47D08FF-6DD2-DF6D-5D60-07ADD066C9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237790ED-3793-3617-E00A-7826DDECF026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FD106607-70C1-6AEE-50D3-0D4BB58C1512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274B3677-B049-E26E-AF42-6E3F826BD10D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83D3EE5A-0E1A-6596-90B3-BEE77E9A73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D2EA1E05-BEC0-AF8F-C677-BE1DA7D61C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5008ED84-2823-D05D-A085-5E6E8DCB14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69292-D2C6-EA1E-FB60-71563AE9374E}"/>
              </a:ext>
            </a:extLst>
          </p:cNvPr>
          <p:cNvSpPr txBox="1"/>
          <p:nvPr/>
        </p:nvSpPr>
        <p:spPr>
          <a:xfrm>
            <a:off x="307975" y="1092685"/>
            <a:ext cx="6065394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Data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artery geometry, layer properties, boundary conditions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 1: Preprocessing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Mesh generation, material assignment, setup of flow conditions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 2: </a:t>
            </a:r>
            <a:r>
              <a:rPr lang="en-US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aterial and properties Applied</a:t>
            </a:r>
            <a:endParaRPr lang="en-US" altLang="en-US" sz="2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wall properties, blood flow parameters, layer segmentation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 3: Hemodynamic Analysis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Solve Navier-Stokes + FSI, simulate blood flow &amp; wall deformation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Velocity profiles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Pressure gradients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B1379-4528-E5CC-D7B2-5B55C56A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8454" y="949889"/>
            <a:ext cx="2973299" cy="14643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517412-1F9F-FFC3-9775-EFE735BDFC7A}"/>
              </a:ext>
            </a:extLst>
          </p:cNvPr>
          <p:cNvSpPr/>
          <p:nvPr/>
        </p:nvSpPr>
        <p:spPr>
          <a:xfrm>
            <a:off x="6441465" y="949889"/>
            <a:ext cx="2973299" cy="14643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4D7EE-48D1-929C-7790-FA1CA0F2CB84}"/>
              </a:ext>
            </a:extLst>
          </p:cNvPr>
          <p:cNvSpPr txBox="1"/>
          <p:nvPr/>
        </p:nvSpPr>
        <p:spPr>
          <a:xfrm>
            <a:off x="9470530" y="1389653"/>
            <a:ext cx="2431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Static Pressure: 11000 Pa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014EE-A733-D535-6A37-6A54727ACA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25" b="5255"/>
          <a:stretch/>
        </p:blipFill>
        <p:spPr>
          <a:xfrm>
            <a:off x="6442146" y="2555144"/>
            <a:ext cx="2959607" cy="15977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F9B313-06D4-94B2-9A38-1C413BAFA34F}"/>
              </a:ext>
            </a:extLst>
          </p:cNvPr>
          <p:cNvSpPr/>
          <p:nvPr/>
        </p:nvSpPr>
        <p:spPr>
          <a:xfrm>
            <a:off x="6442147" y="2551439"/>
            <a:ext cx="2972617" cy="1597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00B78A-1F7D-BC59-F426-381B496A5E4D}"/>
              </a:ext>
            </a:extLst>
          </p:cNvPr>
          <p:cNvSpPr txBox="1"/>
          <p:nvPr/>
        </p:nvSpPr>
        <p:spPr>
          <a:xfrm>
            <a:off x="9470530" y="3181032"/>
            <a:ext cx="2222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Velocity: 1 m/s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7751C6-D4D0-A4A3-2CA2-1CBF1F01A3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90044" y="4327352"/>
            <a:ext cx="3050117" cy="17014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B9B69C-A877-2732-A811-E510DCB4CC5D}"/>
              </a:ext>
            </a:extLst>
          </p:cNvPr>
          <p:cNvSpPr/>
          <p:nvPr/>
        </p:nvSpPr>
        <p:spPr>
          <a:xfrm>
            <a:off x="6428454" y="4293834"/>
            <a:ext cx="3011707" cy="1738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41E61D-8498-2B2C-293A-A437B022F7EB}"/>
              </a:ext>
            </a:extLst>
          </p:cNvPr>
          <p:cNvSpPr txBox="1"/>
          <p:nvPr/>
        </p:nvSpPr>
        <p:spPr>
          <a:xfrm>
            <a:off x="9456836" y="4993889"/>
            <a:ext cx="22220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Static Pressure: 16000 Pa</a:t>
            </a:r>
          </a:p>
        </p:txBody>
      </p:sp>
    </p:spTree>
    <p:extLst>
      <p:ext uri="{BB962C8B-B14F-4D97-AF65-F5344CB8AC3E}">
        <p14:creationId xmlns:p14="http://schemas.microsoft.com/office/powerpoint/2010/main" val="1410478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AC95F2C2-3B6F-E53D-5EE7-0FE172694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34445B37-4635-7539-99B6-5230C5251954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AB7DDD90-2A00-A3E1-58AB-6D5738BF456A}"/>
              </a:ext>
            </a:extLst>
          </p:cNvPr>
          <p:cNvSpPr txBox="1"/>
          <p:nvPr/>
        </p:nvSpPr>
        <p:spPr>
          <a:xfrm>
            <a:off x="92365" y="203485"/>
            <a:ext cx="961948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/>
                <a:cs typeface="Times New Roman"/>
                <a:sym typeface="Times New Roman"/>
              </a:rPr>
              <a:t>Module Testing and Intermediate Analysis 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4A7EF9FB-D6D0-EFC1-5A78-F7D3ADF11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A13F9F55-04F4-DCCE-CE9D-E5341D4FFEAE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ABEE946B-4078-5301-0689-B5A5447D9A47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4E5A1A17-C797-F3FB-5B8E-8CA1BA79B0F5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F1D59A4D-9908-3E99-7F85-E6EA6E9E5A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AC2F9F80-55D4-A286-AE61-FE17F9562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48370892-8EC9-6722-8285-AAFA77B036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25DE35-81BD-8E26-C9EF-40F1B3F44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34911"/>
              </p:ext>
            </p:extLst>
          </p:nvPr>
        </p:nvGraphicFramePr>
        <p:xfrm>
          <a:off x="137909" y="1069458"/>
          <a:ext cx="12121555" cy="5076681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80579">
                  <a:extLst>
                    <a:ext uri="{9D8B030D-6E8A-4147-A177-3AD203B41FA5}">
                      <a16:colId xmlns:a16="http://schemas.microsoft.com/office/drawing/2014/main" val="534214212"/>
                    </a:ext>
                  </a:extLst>
                </a:gridCol>
                <a:gridCol w="2692718">
                  <a:extLst>
                    <a:ext uri="{9D8B030D-6E8A-4147-A177-3AD203B41FA5}">
                      <a16:colId xmlns:a16="http://schemas.microsoft.com/office/drawing/2014/main" val="668970419"/>
                    </a:ext>
                  </a:extLst>
                </a:gridCol>
                <a:gridCol w="4507992">
                  <a:extLst>
                    <a:ext uri="{9D8B030D-6E8A-4147-A177-3AD203B41FA5}">
                      <a16:colId xmlns:a16="http://schemas.microsoft.com/office/drawing/2014/main" val="3913364438"/>
                    </a:ext>
                  </a:extLst>
                </a:gridCol>
                <a:gridCol w="3440266">
                  <a:extLst>
                    <a:ext uri="{9D8B030D-6E8A-4147-A177-3AD203B41FA5}">
                      <a16:colId xmlns:a16="http://schemas.microsoft.com/office/drawing/2014/main" val="2715095545"/>
                    </a:ext>
                  </a:extLst>
                </a:gridCol>
              </a:tblGrid>
              <a:tr h="367876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</a:t>
                      </a:r>
                      <a:endParaRPr lang="en-US" sz="180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Condition</a:t>
                      </a:r>
                      <a:endParaRPr lang="en-US" sz="180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</a:t>
                      </a:r>
                      <a:endParaRPr lang="en-US" sz="180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Interpretation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738110"/>
                  </a:ext>
                </a:extLst>
              </a:tr>
              <a:tr h="1655439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 Pressure = 11000 Pa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High pressure at the inlet (red zone)</a:t>
                      </a:r>
                      <a:b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Gradual pressure drop downstream</a:t>
                      </a:r>
                      <a:b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Streamlines show curvature and flow behavior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Pressure propagates smoothly; useful for identifying early-stage flow development in the geometry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130161"/>
                  </a:ext>
                </a:extLst>
              </a:tr>
              <a:tr h="13979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2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Velocity = 1 m/s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Distinct pressure contours due to convective flow</a:t>
                      </a:r>
                      <a:b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Zones of pressure variation aligned with velocity gradients and geometry effects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Demonstrates how fluid momentum changes pressure distribution; validates model responsiveness to velocity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066352"/>
                  </a:ext>
                </a:extLst>
              </a:tr>
              <a:tr h="1655439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3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 Pressure = 16000 Pa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Larger red zones indicating higher pressure</a:t>
                      </a:r>
                      <a:b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Greater spatial spread of elevated pressure</a:t>
                      </a:r>
                      <a:b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Stronger gradients compared to 11000 Pa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Confirms that increasing pressure elevates internal stress; critical for material response and stability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89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82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798274E9-4AD2-1F09-7C3F-DDB2A46F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F762CD33-06DD-268A-9CE3-47ED92FCDEF4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444740B9-F366-16AB-7B6F-2DF15E856BF9}"/>
              </a:ext>
            </a:extLst>
          </p:cNvPr>
          <p:cNvSpPr txBox="1"/>
          <p:nvPr/>
        </p:nvSpPr>
        <p:spPr>
          <a:xfrm>
            <a:off x="74907" y="102751"/>
            <a:ext cx="233577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201FF7C1-1588-AF90-6BDE-CEE5DD90EA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707EA026-21D0-3951-0344-AEC0C2E6C2E0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9E8E3582-03CE-93E3-1FE4-F58AC554DE9B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2A0111DC-5A43-E6AC-EC97-0D0C77B54D48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67C0F1AC-E2EB-A453-C5D0-6118FD7F7FE9}"/>
              </a:ext>
            </a:extLst>
          </p:cNvPr>
          <p:cNvSpPr/>
          <p:nvPr/>
        </p:nvSpPr>
        <p:spPr>
          <a:xfrm>
            <a:off x="92365" y="2071983"/>
            <a:ext cx="11926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08DD71A3-44FF-B849-6F7C-0B6F49A77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1252F90C-5CAA-A487-74D0-52AD521884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E232FAF9-096A-0CFE-FD3F-5A810A03BE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69AF0-3A6F-4017-9E30-37200D096EB7}"/>
              </a:ext>
            </a:extLst>
          </p:cNvPr>
          <p:cNvSpPr txBox="1"/>
          <p:nvPr/>
        </p:nvSpPr>
        <p:spPr>
          <a:xfrm>
            <a:off x="342900" y="1181100"/>
            <a:ext cx="2273300" cy="9525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DC4E9-9604-D077-0A7C-BAC7D9A8CA5F}"/>
              </a:ext>
            </a:extLst>
          </p:cNvPr>
          <p:cNvSpPr txBox="1"/>
          <p:nvPr/>
        </p:nvSpPr>
        <p:spPr>
          <a:xfrm>
            <a:off x="460375" y="895961"/>
            <a:ext cx="36929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Blood Vessel(media)</a:t>
            </a:r>
            <a:endParaRPr lang="en-US" sz="1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mat_mat3_view1.png">
            <a:extLst>
              <a:ext uri="{FF2B5EF4-FFF2-40B4-BE49-F238E27FC236}">
                <a16:creationId xmlns:a16="http://schemas.microsoft.com/office/drawing/2014/main" id="{6D62A1D5-6309-5721-B475-3F0F6EB73F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835" y="1775269"/>
            <a:ext cx="3438182" cy="269304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BE7B58-B322-181C-84FA-80175BA0B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74156"/>
              </p:ext>
            </p:extLst>
          </p:nvPr>
        </p:nvGraphicFramePr>
        <p:xfrm>
          <a:off x="74907" y="4895114"/>
          <a:ext cx="4177977" cy="134382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392659">
                  <a:extLst>
                    <a:ext uri="{9D8B030D-6E8A-4147-A177-3AD203B41FA5}">
                      <a16:colId xmlns:a16="http://schemas.microsoft.com/office/drawing/2014/main" val="3116327196"/>
                    </a:ext>
                  </a:extLst>
                </a:gridCol>
                <a:gridCol w="1269063">
                  <a:extLst>
                    <a:ext uri="{9D8B030D-6E8A-4147-A177-3AD203B41FA5}">
                      <a16:colId xmlns:a16="http://schemas.microsoft.com/office/drawing/2014/main" val="2000023586"/>
                    </a:ext>
                  </a:extLst>
                </a:gridCol>
                <a:gridCol w="1516255">
                  <a:extLst>
                    <a:ext uri="{9D8B030D-6E8A-4147-A177-3AD203B41FA5}">
                      <a16:colId xmlns:a16="http://schemas.microsoft.com/office/drawing/2014/main" val="696541863"/>
                    </a:ext>
                  </a:extLst>
                </a:gridCol>
              </a:tblGrid>
              <a:tr h="3359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1943076"/>
                  </a:ext>
                </a:extLst>
              </a:tr>
              <a:tr h="3359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Fiber stiffness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7781391"/>
                  </a:ext>
                </a:extLst>
              </a:tr>
              <a:tr h="3359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parameter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3950142"/>
                  </a:ext>
                </a:extLst>
              </a:tr>
              <a:tr h="3359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Fiber dispersion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67518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5511C7-D75C-618F-DD2E-AB0CCF76639D}"/>
              </a:ext>
            </a:extLst>
          </p:cNvPr>
          <p:cNvSpPr txBox="1"/>
          <p:nvPr/>
        </p:nvSpPr>
        <p:spPr>
          <a:xfrm>
            <a:off x="63486" y="4587337"/>
            <a:ext cx="40495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cap="all" dirty="0">
                <a:solidFill>
                  <a:srgbClr val="2B579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Holzapfel–Gasser–Ogden MODEL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05264-D2D2-4CFB-B7F3-A3D1B8AAB107}"/>
              </a:ext>
            </a:extLst>
          </p:cNvPr>
          <p:cNvSpPr txBox="1"/>
          <p:nvPr/>
        </p:nvSpPr>
        <p:spPr>
          <a:xfrm>
            <a:off x="4255244" y="895961"/>
            <a:ext cx="36929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Blood Vessel(Adventitia)</a:t>
            </a:r>
            <a:endParaRPr lang="en-US" sz="1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pic>
        <p:nvPicPr>
          <p:cNvPr id="10" name="mat_mat1_view1.png">
            <a:extLst>
              <a:ext uri="{FF2B5EF4-FFF2-40B4-BE49-F238E27FC236}">
                <a16:creationId xmlns:a16="http://schemas.microsoft.com/office/drawing/2014/main" id="{122BC9C1-133E-ABA6-D6BE-4B9F23E2979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1151" y="1749633"/>
            <a:ext cx="3438182" cy="2539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F94FCC-6819-A1F9-6DBC-9B78DC90B736}"/>
              </a:ext>
            </a:extLst>
          </p:cNvPr>
          <p:cNvSpPr txBox="1"/>
          <p:nvPr/>
        </p:nvSpPr>
        <p:spPr>
          <a:xfrm>
            <a:off x="4554250" y="4488495"/>
            <a:ext cx="40495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cap="all" dirty="0">
                <a:solidFill>
                  <a:srgbClr val="2B579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Holzapfel–Gasser–Ogden MODEL</a:t>
            </a:r>
          </a:p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B91E8E3-EE00-3754-ED57-088485860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16612"/>
              </p:ext>
            </p:extLst>
          </p:nvPr>
        </p:nvGraphicFramePr>
        <p:xfrm>
          <a:off x="4531150" y="4803158"/>
          <a:ext cx="4038285" cy="131964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357357">
                  <a:extLst>
                    <a:ext uri="{9D8B030D-6E8A-4147-A177-3AD203B41FA5}">
                      <a16:colId xmlns:a16="http://schemas.microsoft.com/office/drawing/2014/main" val="3458902645"/>
                    </a:ext>
                  </a:extLst>
                </a:gridCol>
                <a:gridCol w="1334833">
                  <a:extLst>
                    <a:ext uri="{9D8B030D-6E8A-4147-A177-3AD203B41FA5}">
                      <a16:colId xmlns:a16="http://schemas.microsoft.com/office/drawing/2014/main" val="2308180845"/>
                    </a:ext>
                  </a:extLst>
                </a:gridCol>
                <a:gridCol w="1346095">
                  <a:extLst>
                    <a:ext uri="{9D8B030D-6E8A-4147-A177-3AD203B41FA5}">
                      <a16:colId xmlns:a16="http://schemas.microsoft.com/office/drawing/2014/main" val="1619564879"/>
                    </a:ext>
                  </a:extLst>
                </a:gridCol>
              </a:tblGrid>
              <a:tr h="3299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8818577"/>
                  </a:ext>
                </a:extLst>
              </a:tr>
              <a:tr h="3299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Fiber stiffness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5379391"/>
                  </a:ext>
                </a:extLst>
              </a:tr>
              <a:tr h="3299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parameter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7688334"/>
                  </a:ext>
                </a:extLst>
              </a:tr>
              <a:tr h="3299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Fiber dispersion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665799"/>
                  </a:ext>
                </a:extLst>
              </a:tr>
            </a:tbl>
          </a:graphicData>
        </a:graphic>
      </p:graphicFrame>
      <p:pic>
        <p:nvPicPr>
          <p:cNvPr id="13" name="mat_mat2_view1.png">
            <a:extLst>
              <a:ext uri="{FF2B5EF4-FFF2-40B4-BE49-F238E27FC236}">
                <a16:creationId xmlns:a16="http://schemas.microsoft.com/office/drawing/2014/main" id="{06C6F186-BFDC-45E6-DBF2-A4F2EB61C9A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80985" y="1871224"/>
            <a:ext cx="3427985" cy="2501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5CA8F0-4F58-9F1B-E53B-55C949CAEE89}"/>
              </a:ext>
            </a:extLst>
          </p:cNvPr>
          <p:cNvSpPr txBox="1"/>
          <p:nvPr/>
        </p:nvSpPr>
        <p:spPr>
          <a:xfrm>
            <a:off x="8448486" y="939880"/>
            <a:ext cx="36929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Blood</a:t>
            </a:r>
            <a:endParaRPr lang="en-US" sz="18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AF7BD8E-5851-B2DF-B722-3679A08E8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063283"/>
              </p:ext>
            </p:extLst>
          </p:nvPr>
        </p:nvGraphicFramePr>
        <p:xfrm>
          <a:off x="8847701" y="4730650"/>
          <a:ext cx="3032320" cy="1319649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580330">
                  <a:extLst>
                    <a:ext uri="{9D8B030D-6E8A-4147-A177-3AD203B41FA5}">
                      <a16:colId xmlns:a16="http://schemas.microsoft.com/office/drawing/2014/main" val="219547937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37868201"/>
                    </a:ext>
                  </a:extLst>
                </a:gridCol>
                <a:gridCol w="537590">
                  <a:extLst>
                    <a:ext uri="{9D8B030D-6E8A-4147-A177-3AD203B41FA5}">
                      <a16:colId xmlns:a16="http://schemas.microsoft.com/office/drawing/2014/main" val="3837150185"/>
                    </a:ext>
                  </a:extLst>
                </a:gridCol>
              </a:tblGrid>
              <a:tr h="3224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6729329"/>
                  </a:ext>
                </a:extLst>
              </a:tr>
              <a:tr h="3224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kg/m³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1196108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viscosity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4E5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Pa·s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509066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AF33058-04A5-8FC5-CDC4-12FEAE2E8935}"/>
              </a:ext>
            </a:extLst>
          </p:cNvPr>
          <p:cNvSpPr txBox="1"/>
          <p:nvPr/>
        </p:nvSpPr>
        <p:spPr>
          <a:xfrm>
            <a:off x="74907" y="6238942"/>
            <a:ext cx="118282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Nonlinear Solid Mechanics: A Continuum Approach for Engineering</a:t>
            </a:r>
          </a:p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A New Constitutive Framework for Arterial Wall Mechanics and a Comparative Study of Material Models</a:t>
            </a:r>
          </a:p>
        </p:txBody>
      </p:sp>
    </p:spTree>
    <p:extLst>
      <p:ext uri="{BB962C8B-B14F-4D97-AF65-F5344CB8AC3E}">
        <p14:creationId xmlns:p14="http://schemas.microsoft.com/office/powerpoint/2010/main" val="388783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CC168D50-89B9-D023-D57B-E0D41A5B9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267BEDAE-ADD9-DE29-F582-349774C31B1F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DECFEFAC-9AA5-F105-DEF1-F426CC8E0FCE}"/>
              </a:ext>
            </a:extLst>
          </p:cNvPr>
          <p:cNvSpPr txBox="1"/>
          <p:nvPr/>
        </p:nvSpPr>
        <p:spPr>
          <a:xfrm>
            <a:off x="10819" y="118733"/>
            <a:ext cx="948714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Intermediate Result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E5DEF5CB-BCE1-816B-A3B3-A15A3D9EDC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B1BF8DF6-1F65-4893-3B1C-A37D6BA3B503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A16D587E-FAF9-2509-5A4B-77386A755D8F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93F1B797-4470-A1A7-9CBC-E55F4FC32FE2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D6DFFB86-AEC1-D91B-0CE1-A93E1EF84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9B2CCB79-F962-12D8-FB21-403CDB523C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ED9B55A9-7279-88D9-77CD-289535C750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CAFE14C1-EA51-C10D-BC24-ED3FAE4444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596" t="18238" r="588" b="6082"/>
          <a:stretch/>
        </p:blipFill>
        <p:spPr>
          <a:xfrm>
            <a:off x="460375" y="1108948"/>
            <a:ext cx="10915900" cy="4861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9A2E3-A87F-0CEE-DF75-1073BA79D84F}"/>
              </a:ext>
            </a:extLst>
          </p:cNvPr>
          <p:cNvSpPr txBox="1"/>
          <p:nvPr/>
        </p:nvSpPr>
        <p:spPr>
          <a:xfrm>
            <a:off x="460375" y="6181344"/>
            <a:ext cx="1091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of the segmented artery </a:t>
            </a:r>
          </a:p>
        </p:txBody>
      </p:sp>
    </p:spTree>
    <p:extLst>
      <p:ext uri="{BB962C8B-B14F-4D97-AF65-F5344CB8AC3E}">
        <p14:creationId xmlns:p14="http://schemas.microsoft.com/office/powerpoint/2010/main" val="425697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/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/>
          <p:cNvSpPr txBox="1"/>
          <p:nvPr/>
        </p:nvSpPr>
        <p:spPr>
          <a:xfrm>
            <a:off x="92365" y="160338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 Workflow  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10" y="1035779"/>
            <a:ext cx="3497172" cy="262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66" y="1028797"/>
            <a:ext cx="3506482" cy="2628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0" y="1031598"/>
            <a:ext cx="3502749" cy="2626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849056"/>
              </p:ext>
            </p:extLst>
          </p:nvPr>
        </p:nvGraphicFramePr>
        <p:xfrm>
          <a:off x="460375" y="3762554"/>
          <a:ext cx="3506215" cy="3048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84250">
                  <a:extLst>
                    <a:ext uri="{9D8B030D-6E8A-4147-A177-3AD203B41FA5}">
                      <a16:colId xmlns:a16="http://schemas.microsoft.com/office/drawing/2014/main" val="2817673461"/>
                    </a:ext>
                  </a:extLst>
                </a:gridCol>
                <a:gridCol w="1421965">
                  <a:extLst>
                    <a:ext uri="{9D8B030D-6E8A-4147-A177-3AD203B41FA5}">
                      <a16:colId xmlns:a16="http://schemas.microsoft.com/office/drawing/2014/main" val="1048360396"/>
                    </a:ext>
                  </a:extLst>
                </a:gridCol>
              </a:tblGrid>
              <a:tr h="254000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400" b="1" u="none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Mesh statistics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4214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2514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mesh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686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Mesh vertices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4418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05839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Tetrahedral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19540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71157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Triangles</a:t>
                      </a:r>
                      <a:endParaRPr lang="en-US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6335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6795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 elements</a:t>
                      </a:r>
                      <a:endParaRPr lang="en-US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287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6633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Vertex elements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08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elements</a:t>
                      </a:r>
                      <a:endParaRPr lang="en-US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19540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54513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 element quality</a:t>
                      </a:r>
                      <a:endParaRPr lang="en-US" sz="1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0.1866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193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element quality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0.6992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195705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473008"/>
              </p:ext>
            </p:extLst>
          </p:nvPr>
        </p:nvGraphicFramePr>
        <p:xfrm>
          <a:off x="4279900" y="3753029"/>
          <a:ext cx="3506215" cy="2316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8240">
                  <a:extLst>
                    <a:ext uri="{9D8B030D-6E8A-4147-A177-3AD203B41FA5}">
                      <a16:colId xmlns:a16="http://schemas.microsoft.com/office/drawing/2014/main" val="2817673461"/>
                    </a:ext>
                  </a:extLst>
                </a:gridCol>
                <a:gridCol w="1917975">
                  <a:extLst>
                    <a:ext uri="{9D8B030D-6E8A-4147-A177-3AD203B41FA5}">
                      <a16:colId xmlns:a16="http://schemas.microsoft.com/office/drawing/2014/main" val="1048360396"/>
                    </a:ext>
                  </a:extLst>
                </a:gridCol>
              </a:tblGrid>
              <a:tr h="254000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400" b="1" u="none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Boundary load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4214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2514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r>
                        <a:rPr lang="en-US" sz="1200" b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Displacement vectors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 0, 0)m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686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Structural Velocity Filed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2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 0, 0)m/s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05839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400" b="1" i="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type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400" b="0" i="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Pressure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71157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400" b="1" i="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Pressure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10,665.76Pa</a:t>
                      </a:r>
                      <a:r>
                        <a:rPr lang="en-US" sz="1400" b="0" i="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15,998.64Pa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6795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865936"/>
              </p:ext>
            </p:extLst>
          </p:nvPr>
        </p:nvGraphicFramePr>
        <p:xfrm>
          <a:off x="8159379" y="3743504"/>
          <a:ext cx="3510427" cy="121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817673461"/>
                    </a:ext>
                  </a:extLst>
                </a:gridCol>
                <a:gridCol w="3302147">
                  <a:extLst>
                    <a:ext uri="{9D8B030D-6E8A-4147-A177-3AD203B41FA5}">
                      <a16:colId xmlns:a16="http://schemas.microsoft.com/office/drawing/2014/main" val="1048360396"/>
                    </a:ext>
                  </a:extLst>
                </a:gridCol>
              </a:tblGrid>
              <a:tr h="264452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400" b="1" u="none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 Constraint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42148"/>
                  </a:ext>
                </a:extLst>
              </a:tr>
              <a:tr h="218134"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50"/>
                        </a:spcAft>
                        <a:defRPr/>
                      </a:pPr>
                      <a:r>
                        <a:rPr lang="en-US" sz="12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Selection of walls that shouldn’t be affected</a:t>
                      </a:r>
                      <a:r>
                        <a:rPr lang="en-US" sz="12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by the pressure of the blood flowing inside the artery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25141"/>
                  </a:ext>
                </a:extLst>
              </a:tr>
              <a:tr h="337599"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50"/>
                        </a:spcAft>
                        <a:defRPr/>
                      </a:pPr>
                      <a:r>
                        <a:rPr lang="en-US" sz="12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walls do not experience any</a:t>
                      </a:r>
                      <a:r>
                        <a:rPr lang="en-US" sz="12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deformations but will experience pressure applied by other walls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6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373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/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/>
          <p:cNvSpPr txBox="1"/>
          <p:nvPr/>
        </p:nvSpPr>
        <p:spPr>
          <a:xfrm>
            <a:off x="184731" y="98398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Strain Analysis – Diastolic  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5" y="1076894"/>
            <a:ext cx="7005586" cy="525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550886"/>
              </p:ext>
            </p:extLst>
          </p:nvPr>
        </p:nvGraphicFramePr>
        <p:xfrm>
          <a:off x="7360891" y="2911146"/>
          <a:ext cx="4398293" cy="16459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3585">
                  <a:extLst>
                    <a:ext uri="{9D8B030D-6E8A-4147-A177-3AD203B41FA5}">
                      <a16:colId xmlns:a16="http://schemas.microsoft.com/office/drawing/2014/main" val="2040442678"/>
                    </a:ext>
                  </a:extLst>
                </a:gridCol>
                <a:gridCol w="1063585">
                  <a:extLst>
                    <a:ext uri="{9D8B030D-6E8A-4147-A177-3AD203B41FA5}">
                      <a16:colId xmlns:a16="http://schemas.microsoft.com/office/drawing/2014/main" val="1807101917"/>
                    </a:ext>
                  </a:extLst>
                </a:gridCol>
                <a:gridCol w="1063585">
                  <a:extLst>
                    <a:ext uri="{9D8B030D-6E8A-4147-A177-3AD203B41FA5}">
                      <a16:colId xmlns:a16="http://schemas.microsoft.com/office/drawing/2014/main" val="3948706466"/>
                    </a:ext>
                  </a:extLst>
                </a:gridCol>
                <a:gridCol w="1207538">
                  <a:extLst>
                    <a:ext uri="{9D8B030D-6E8A-4147-A177-3AD203B41FA5}">
                      <a16:colId xmlns:a16="http://schemas.microsoft.com/office/drawing/2014/main" val="244098722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von Mises stress (N/m^2)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82898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-1.3097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-1.6389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1.5263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10399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350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-1.6851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-1.8534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1.5402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1.0922E5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774176"/>
                  </a:ext>
                </a:extLst>
              </a:tr>
            </a:tbl>
          </a:graphicData>
        </a:graphic>
      </p:graphicFrame>
      <p:sp>
        <p:nvSpPr>
          <p:cNvPr id="15" name="AutoShape 4"/>
          <p:cNvSpPr/>
          <p:nvPr/>
        </p:nvSpPr>
        <p:spPr>
          <a:xfrm>
            <a:off x="7360891" y="2517422"/>
            <a:ext cx="3742853" cy="2663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vert="horz" wrap="square" lIns="91440" tIns="45720" rIns="91440" bIns="45720" anchor="t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1000"/>
              </a:spcBef>
              <a:spcAft>
                <a:spcPct val="15000"/>
              </a:spcAft>
              <a:buNone/>
            </a:pPr>
            <a:r>
              <a:rPr lang="en-US" sz="1700" b="1" i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Max/min 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3534" y="2022837"/>
            <a:ext cx="422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Boundary Load: 10,665.76Pa</a:t>
            </a:r>
          </a:p>
        </p:txBody>
      </p:sp>
    </p:spTree>
    <p:extLst>
      <p:ext uri="{BB962C8B-B14F-4D97-AF65-F5344CB8AC3E}">
        <p14:creationId xmlns:p14="http://schemas.microsoft.com/office/powerpoint/2010/main" val="307140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/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/>
          <p:cNvSpPr txBox="1"/>
          <p:nvPr/>
        </p:nvSpPr>
        <p:spPr>
          <a:xfrm>
            <a:off x="92365" y="160338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/>
          <p:nvPr/>
        </p:nvSpPr>
        <p:spPr>
          <a:xfrm flipH="1">
            <a:off x="6011688" y="1778348"/>
            <a:ext cx="3403076" cy="126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AC3514-2396-0FA8-0C06-587BA556C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701795"/>
              </p:ext>
            </p:extLst>
          </p:nvPr>
        </p:nvGraphicFramePr>
        <p:xfrm>
          <a:off x="2032000" y="1101214"/>
          <a:ext cx="8127999" cy="512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4758">
                  <a:extLst>
                    <a:ext uri="{9D8B030D-6E8A-4147-A177-3AD203B41FA5}">
                      <a16:colId xmlns:a16="http://schemas.microsoft.com/office/drawing/2014/main" val="3639160299"/>
                    </a:ext>
                  </a:extLst>
                </a:gridCol>
                <a:gridCol w="4860758">
                  <a:extLst>
                    <a:ext uri="{9D8B030D-6E8A-4147-A177-3AD203B41FA5}">
                      <a16:colId xmlns:a16="http://schemas.microsoft.com/office/drawing/2014/main" val="3103209445"/>
                    </a:ext>
                  </a:extLst>
                </a:gridCol>
                <a:gridCol w="1962483">
                  <a:extLst>
                    <a:ext uri="{9D8B030D-6E8A-4147-A177-3AD203B41FA5}">
                      <a16:colId xmlns:a16="http://schemas.microsoft.com/office/drawing/2014/main" val="724142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</a:t>
                      </a: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919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882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Statement &amp; Objectives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589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 &amp; 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745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Survey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537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Chart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13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Simulation Workflow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5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Testing &amp; Intermediate 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24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004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Intermediate 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2507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Work Flow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4637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Strain Analysis – Diastolic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0622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/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/>
          <p:cNvSpPr txBox="1"/>
          <p:nvPr/>
        </p:nvSpPr>
        <p:spPr>
          <a:xfrm>
            <a:off x="92365" y="75856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Strain Analysis – Systolic 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408343"/>
              </p:ext>
            </p:extLst>
          </p:nvPr>
        </p:nvGraphicFramePr>
        <p:xfrm>
          <a:off x="7173157" y="2892514"/>
          <a:ext cx="4339140" cy="16459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288">
                  <a:extLst>
                    <a:ext uri="{9D8B030D-6E8A-4147-A177-3AD203B41FA5}">
                      <a16:colId xmlns:a16="http://schemas.microsoft.com/office/drawing/2014/main" val="2040442678"/>
                    </a:ext>
                  </a:extLst>
                </a:gridCol>
                <a:gridCol w="1069288">
                  <a:extLst>
                    <a:ext uri="{9D8B030D-6E8A-4147-A177-3AD203B41FA5}">
                      <a16:colId xmlns:a16="http://schemas.microsoft.com/office/drawing/2014/main" val="1807101917"/>
                    </a:ext>
                  </a:extLst>
                </a:gridCol>
                <a:gridCol w="1069288">
                  <a:extLst>
                    <a:ext uri="{9D8B030D-6E8A-4147-A177-3AD203B41FA5}">
                      <a16:colId xmlns:a16="http://schemas.microsoft.com/office/drawing/2014/main" val="3948706466"/>
                    </a:ext>
                  </a:extLst>
                </a:gridCol>
                <a:gridCol w="1131276">
                  <a:extLst>
                    <a:ext uri="{9D8B030D-6E8A-4147-A177-3AD203B41FA5}">
                      <a16:colId xmlns:a16="http://schemas.microsoft.com/office/drawing/2014/main" val="244098722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von Mises stress (N/m^2)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82898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-1.3097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-1.6389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1.5263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10398</a:t>
                      </a:r>
                      <a:endParaRPr lang="en-US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350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-1.6851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-1.8534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u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1.5402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 b="0" i="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1.0921E5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774176"/>
                  </a:ext>
                </a:extLst>
              </a:tr>
            </a:tbl>
          </a:graphicData>
        </a:graphic>
      </p:graphicFrame>
      <p:sp>
        <p:nvSpPr>
          <p:cNvPr id="15" name="AutoShape 4"/>
          <p:cNvSpPr/>
          <p:nvPr/>
        </p:nvSpPr>
        <p:spPr>
          <a:xfrm>
            <a:off x="7097347" y="2518361"/>
            <a:ext cx="3742853" cy="2663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vert="horz" wrap="square" lIns="91440" tIns="45720" rIns="91440" bIns="45720" anchor="t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1000"/>
              </a:spcBef>
              <a:spcAft>
                <a:spcPct val="15000"/>
              </a:spcAft>
              <a:buNone/>
            </a:pPr>
            <a:r>
              <a:rPr lang="en-US" sz="1700" b="1" i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Max/min line</a:t>
            </a:r>
          </a:p>
        </p:txBody>
      </p:sp>
      <p:sp>
        <p:nvSpPr>
          <p:cNvPr id="16" name="AutoShape 6"/>
          <p:cNvSpPr/>
          <p:nvPr/>
        </p:nvSpPr>
        <p:spPr>
          <a:xfrm>
            <a:off x="401517" y="6253608"/>
            <a:ext cx="6771640" cy="34286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z="1200" b="0" i="1" u="none" dirty="0">
                <a:latin typeface="Calibri"/>
              </a:rPr>
              <a:t>Volume: von Mises stress (N/m</a:t>
            </a:r>
            <a:r>
              <a:rPr lang="en-US" sz="1200" b="0" i="1" u="none" baseline="30000" dirty="0">
                <a:latin typeface="Calibri"/>
              </a:rPr>
              <a:t>2</a:t>
            </a:r>
            <a:r>
              <a:rPr lang="en-US" sz="1200" b="0" i="1" u="none" dirty="0">
                <a:latin typeface="Calibri"/>
              </a:rPr>
              <a:t>) Principal strain Max/Min Line: von Mises stress (N/m</a:t>
            </a:r>
            <a:r>
              <a:rPr lang="en-US" sz="1200" b="0" i="1" u="none" baseline="30000" dirty="0">
                <a:latin typeface="Calibri"/>
              </a:rPr>
              <a:t>2</a:t>
            </a:r>
            <a:r>
              <a:rPr lang="en-US" sz="1200" b="0" i="1" u="none" dirty="0">
                <a:latin typeface="Calibri"/>
              </a:rPr>
              <a:t>)</a:t>
            </a:r>
          </a:p>
        </p:txBody>
      </p:sp>
      <p:pic>
        <p:nvPicPr>
          <p:cNvPr id="17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2600" y="1240267"/>
            <a:ext cx="6592709" cy="4944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97347" y="2049958"/>
            <a:ext cx="4506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Boundary Load: 15,998.64 Pa</a:t>
            </a:r>
          </a:p>
        </p:txBody>
      </p:sp>
    </p:spTree>
    <p:extLst>
      <p:ext uri="{BB962C8B-B14F-4D97-AF65-F5344CB8AC3E}">
        <p14:creationId xmlns:p14="http://schemas.microsoft.com/office/powerpoint/2010/main" val="345677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/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/>
          <p:cNvSpPr txBox="1"/>
          <p:nvPr/>
        </p:nvSpPr>
        <p:spPr>
          <a:xfrm>
            <a:off x="92365" y="160338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12440_stres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033.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5575" y="1017591"/>
            <a:ext cx="5640902" cy="3514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122715" y="4661531"/>
            <a:ext cx="5817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of Diastolic pressure (80 mmHg):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 × 133.322 = 10 , 665.76 Pa 80×133.322=10,665.76Pa</a:t>
            </a:r>
          </a:p>
        </p:txBody>
      </p:sp>
      <p:sp>
        <p:nvSpPr>
          <p:cNvPr id="3" name="Rectangle 2"/>
          <p:cNvSpPr/>
          <p:nvPr/>
        </p:nvSpPr>
        <p:spPr>
          <a:xfrm>
            <a:off x="5940425" y="46397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analysis of Systolic pressure (120 mmHg):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120 × 133.322 = 15 , 998.64 Pa 120×133.322=15,998.64Pa </a:t>
            </a:r>
          </a:p>
        </p:txBody>
      </p:sp>
      <p:pic>
        <p:nvPicPr>
          <p:cNvPr id="4" name="Strain_anaylsi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40993" y="1056748"/>
            <a:ext cx="6118407" cy="3484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972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E774CD27-5148-3CF1-6142-36E3559A6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80AD5FA3-7FFD-74C6-E60D-4F6B68B6D7BD}"/>
              </a:ext>
            </a:extLst>
          </p:cNvPr>
          <p:cNvCxnSpPr/>
          <p:nvPr/>
        </p:nvCxnSpPr>
        <p:spPr>
          <a:xfrm>
            <a:off x="172835" y="785783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7CDA7A63-3C13-9E6E-F338-CA1298B30396}"/>
              </a:ext>
            </a:extLst>
          </p:cNvPr>
          <p:cNvSpPr txBox="1"/>
          <p:nvPr/>
        </p:nvSpPr>
        <p:spPr>
          <a:xfrm>
            <a:off x="92365" y="90871"/>
            <a:ext cx="542669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263042A5-AD78-C83C-6F94-D48E92D03E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0057" y="118733"/>
            <a:ext cx="2123676" cy="57795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76B88B56-707C-743E-D327-1B13B4A3E5D1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4B6B95A3-9CE4-0059-5869-00463E9BEF7A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748FD3EA-AF2A-2C11-4F81-1B3D614F4143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58327B86-7B4B-55B3-151A-C7B5AB4DC5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66CEDB9A-820D-A56D-950B-1E7402A2F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805530CF-4C0E-2FBE-B008-1CFFBB8159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98C600-49F4-26CC-18D6-5DEC4B828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501470"/>
              </p:ext>
            </p:extLst>
          </p:nvPr>
        </p:nvGraphicFramePr>
        <p:xfrm>
          <a:off x="172835" y="952605"/>
          <a:ext cx="11914904" cy="580576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2427840">
                  <a:extLst>
                    <a:ext uri="{9D8B030D-6E8A-4147-A177-3AD203B41FA5}">
                      <a16:colId xmlns:a16="http://schemas.microsoft.com/office/drawing/2014/main" val="210094933"/>
                    </a:ext>
                  </a:extLst>
                </a:gridCol>
                <a:gridCol w="3058886">
                  <a:extLst>
                    <a:ext uri="{9D8B030D-6E8A-4147-A177-3AD203B41FA5}">
                      <a16:colId xmlns:a16="http://schemas.microsoft.com/office/drawing/2014/main" val="3740948990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1682003638"/>
                    </a:ext>
                  </a:extLst>
                </a:gridCol>
                <a:gridCol w="3162464">
                  <a:extLst>
                    <a:ext uri="{9D8B030D-6E8A-4147-A177-3AD203B41FA5}">
                      <a16:colId xmlns:a16="http://schemas.microsoft.com/office/drawing/2014/main" val="2627865322"/>
                    </a:ext>
                  </a:extLst>
                </a:gridCol>
              </a:tblGrid>
              <a:tr h="371502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US" sz="180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10,665.76 Pa (Diastolic Pressure)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15,998.64 Pa (Systolic Pressure)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 / Interpretation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946764"/>
                  </a:ext>
                </a:extLst>
              </a:tr>
              <a:tr h="690741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Stress Type Observed</a:t>
                      </a:r>
                      <a:endParaRPr lang="en-US" sz="180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von Mises stress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von Mises stress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 simulations used von Mises stress to evaluate material response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009416"/>
                  </a:ext>
                </a:extLst>
              </a:tr>
              <a:tr h="53112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Stress Magnitude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Relatively low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Significantly higher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Arterial wall experiences greater internal stress during systole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638796"/>
                  </a:ext>
                </a:extLst>
              </a:tr>
              <a:tr h="531122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Principal Strain</a:t>
                      </a:r>
                      <a:endParaRPr lang="en-US" sz="180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strain distribution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strain values across wall layers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Indicates more arterial expansion during peak pressure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74591"/>
                  </a:ext>
                </a:extLst>
              </a:tr>
              <a:tr h="690741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Stress Distribution</a:t>
                      </a:r>
                      <a:endParaRPr lang="en-US" sz="180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Uniform or mild gradient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Sharp stress gradients, especially near inner media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Suggests risk zones or mechanical stress concentration under high load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360706"/>
                  </a:ext>
                </a:extLst>
              </a:tr>
              <a:tr h="6907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Behavior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Linearly elastic to mildly nonlinear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Strongly nonlinear hyper elastic response (HGO behavior evident)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Confirms importance of using HGO model for accurate tissue mechanics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465879"/>
                  </a:ext>
                </a:extLst>
              </a:tr>
              <a:tr h="749572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Layer-wise Effect</a:t>
                      </a:r>
                      <a:endParaRPr lang="en-US" sz="180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 deformation in media and adventitia layers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deformation, especially in media layer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 is more responsive to pressure changes due to its location and structure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33386"/>
                  </a:ext>
                </a:extLst>
              </a:tr>
              <a:tr h="53112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Wall Expansion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Minor expansion of the arterial wall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Significant expansion under peak load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Physiologically accurate: arteries expand more during systole</a:t>
                      </a:r>
                    </a:p>
                  </a:txBody>
                  <a:tcPr marL="39921" marR="39921" marT="19960" marB="19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918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754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4AB0B887-3764-CF7A-D087-040142A90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236FD26D-D39F-F8EB-0580-364C1F201CF0}"/>
              </a:ext>
            </a:extLst>
          </p:cNvPr>
          <p:cNvCxnSpPr/>
          <p:nvPr/>
        </p:nvCxnSpPr>
        <p:spPr>
          <a:xfrm>
            <a:off x="172835" y="785783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672E0161-739C-8A4B-6922-A540E2302606}"/>
              </a:ext>
            </a:extLst>
          </p:cNvPr>
          <p:cNvSpPr txBox="1"/>
          <p:nvPr/>
        </p:nvSpPr>
        <p:spPr>
          <a:xfrm>
            <a:off x="92365" y="90871"/>
            <a:ext cx="542669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B3F9CFC9-810F-43AD-504C-5E636D3DD3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0057" y="118733"/>
            <a:ext cx="2123676" cy="57795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315ABCA3-C795-F4BC-FFF9-418A6F78FCC6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C3E67B43-0A07-509B-16FF-21E7BBE0CE95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46E6DC4A-3D35-376C-89C3-507E8D6B716D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AA911712-6D00-5886-3600-8C04F7069A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4003C52B-782E-9CDA-C3AB-3C53CD871C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B440CA86-1492-C9AF-74C6-C69785F108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B61EC-2FA7-A337-8B22-784997C38C27}"/>
              </a:ext>
            </a:extLst>
          </p:cNvPr>
          <p:cNvSpPr txBox="1"/>
          <p:nvPr/>
        </p:nvSpPr>
        <p:spPr>
          <a:xfrm>
            <a:off x="155575" y="964486"/>
            <a:ext cx="1140782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detailed computational framework for simulating blood flow in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three-layered artery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COMSOL Multiphysics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3D artery geometry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Blender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segmented into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intima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adventitia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Holzapfel–Gasser–Ogden (HGO) model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represent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anisotropic and hyper elastic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arterial wall behavior.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non-Newtonian blood properties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pulsatile pressure loading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reflect physiological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Accurately simulated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laminar velocity profiles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distribution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stress-strain behavior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confirm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anatomical accuracy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biomechanical realism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arterial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66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671351EF-2243-83E5-749B-D342B462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BFD5D8DF-2865-EAA8-9C09-BD6C0E279309}"/>
              </a:ext>
            </a:extLst>
          </p:cNvPr>
          <p:cNvCxnSpPr/>
          <p:nvPr/>
        </p:nvCxnSpPr>
        <p:spPr>
          <a:xfrm>
            <a:off x="172835" y="785783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2F28383C-681D-C882-4C56-0CDEC93C868E}"/>
              </a:ext>
            </a:extLst>
          </p:cNvPr>
          <p:cNvSpPr txBox="1"/>
          <p:nvPr/>
        </p:nvSpPr>
        <p:spPr>
          <a:xfrm>
            <a:off x="92365" y="90871"/>
            <a:ext cx="542669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  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3AF06542-4513-27ED-B4D7-FC42A40EDA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0057" y="118733"/>
            <a:ext cx="2123676" cy="57795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D1F16E5C-6F8F-D2C7-B507-D6B9CE220998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8FF4D007-5F39-DFD8-D3DA-F7D04279E89B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7B4DBCCE-D93E-0255-F48A-B8D9DD76B5CB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10E5D927-99C2-EB2C-5EB8-7883567C79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E29D2EF7-48FF-A722-1078-53F5FE472A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A27D7297-1835-31FB-6467-DF5D3A2513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0F16F-9F8F-50C2-634A-0B5A29E2C06E}"/>
              </a:ext>
            </a:extLst>
          </p:cNvPr>
          <p:cNvSpPr txBox="1"/>
          <p:nvPr/>
        </p:nvSpPr>
        <p:spPr>
          <a:xfrm>
            <a:off x="184730" y="874882"/>
            <a:ext cx="114078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the model to simulate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pathological conditions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Arterial stenosis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Aneurysm formation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Chronic hypertension-induced changes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patient-specific imaging data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extract personalized arterial geometries.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parameter fitting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case-specific material calibration.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the simulation framework with: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biofeedback systems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predictive diagnostics and risk assessment.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advancements can contribute significantly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decision support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cardiovascular care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242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83301027-F5DA-7F20-333D-095FEA16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49B5FDDD-3493-4CB8-0CD9-718B8F01D7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0057" y="118733"/>
            <a:ext cx="2123676" cy="57795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2EA798DE-E390-0D18-E907-F049238FCEA2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8D9F9925-6144-B777-35BE-0906540AD8BC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F6F4FD36-E922-8043-2BEA-6976C90100FA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E4EB69D4-70B2-5589-2904-CFD956D8FC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8EF80E77-2B1D-E682-FA39-F0E79E7188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7BFA3310-438C-DB42-84CF-21C6CB401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3BF396-E147-4646-EDFB-600C1EDE2D7C}"/>
              </a:ext>
            </a:extLst>
          </p:cNvPr>
          <p:cNvSpPr txBox="1"/>
          <p:nvPr/>
        </p:nvSpPr>
        <p:spPr>
          <a:xfrm>
            <a:off x="3186678" y="2228671"/>
            <a:ext cx="5818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1938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13ABA9BB-623E-4E32-21A2-53E877431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CE186144-D869-30C6-78D2-BC31676BBAF7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9A0DADB6-DA71-CE31-3CFC-C1946F3D7726}"/>
              </a:ext>
            </a:extLst>
          </p:cNvPr>
          <p:cNvSpPr txBox="1"/>
          <p:nvPr/>
        </p:nvSpPr>
        <p:spPr>
          <a:xfrm>
            <a:off x="92365" y="160338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3E24CD0D-8B52-7A13-D4E5-6660F76853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442FABB4-FC0D-CB67-2611-84607A9EB8E1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E5F48ED8-73F5-1DEE-A5FD-494048A58EE4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3ED808DA-991A-FD60-EF28-2DF92490F8A1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BD0D92DA-F98A-4947-53AE-75C7A4DB7F62}"/>
              </a:ext>
            </a:extLst>
          </p:cNvPr>
          <p:cNvSpPr/>
          <p:nvPr/>
        </p:nvSpPr>
        <p:spPr>
          <a:xfrm flipH="1">
            <a:off x="6011688" y="1778348"/>
            <a:ext cx="3403076" cy="126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0E76AF27-8389-78EC-E27C-896566D67B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0415C981-E710-46ED-3413-923510BA7E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8D3760E0-68BF-D21D-122B-818C6C2455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79260C-F134-EAE4-7E4C-029118E38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07459"/>
              </p:ext>
            </p:extLst>
          </p:nvPr>
        </p:nvGraphicFramePr>
        <p:xfrm>
          <a:off x="1947688" y="1101214"/>
          <a:ext cx="8127999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4758">
                  <a:extLst>
                    <a:ext uri="{9D8B030D-6E8A-4147-A177-3AD203B41FA5}">
                      <a16:colId xmlns:a16="http://schemas.microsoft.com/office/drawing/2014/main" val="3639160299"/>
                    </a:ext>
                  </a:extLst>
                </a:gridCol>
                <a:gridCol w="4860758">
                  <a:extLst>
                    <a:ext uri="{9D8B030D-6E8A-4147-A177-3AD203B41FA5}">
                      <a16:colId xmlns:a16="http://schemas.microsoft.com/office/drawing/2014/main" val="3103209445"/>
                    </a:ext>
                  </a:extLst>
                </a:gridCol>
                <a:gridCol w="1962483">
                  <a:extLst>
                    <a:ext uri="{9D8B030D-6E8A-4147-A177-3AD203B41FA5}">
                      <a16:colId xmlns:a16="http://schemas.microsoft.com/office/drawing/2014/main" val="724142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</a:t>
                      </a: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919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Strain Analysis - Systolic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882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589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745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Scope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537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786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089FA04D-27FB-E1A9-3DB4-91D2DD63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CBD44590-6323-64F3-8433-90728968CF85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3D602EC7-A05E-05A6-7368-F3ECEBFA675C}"/>
              </a:ext>
            </a:extLst>
          </p:cNvPr>
          <p:cNvSpPr txBox="1"/>
          <p:nvPr/>
        </p:nvSpPr>
        <p:spPr>
          <a:xfrm>
            <a:off x="92365" y="160338"/>
            <a:ext cx="628192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81C38908-4BAA-4549-5905-D9B7F29E21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FE85EE42-5AA4-E6CC-ABB5-8E8B723FA959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84EA594F-14C8-C9B9-390C-3D8729977EBE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574412A1-A9B4-1E31-46D8-6221FCE5E15E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35CDFD7A-C479-B0F6-6FFC-9F7F0FC1044E}"/>
              </a:ext>
            </a:extLst>
          </p:cNvPr>
          <p:cNvSpPr/>
          <p:nvPr/>
        </p:nvSpPr>
        <p:spPr>
          <a:xfrm flipH="1">
            <a:off x="6011688" y="1778348"/>
            <a:ext cx="3403076" cy="126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DF31D85A-44C8-7337-3DFB-59C3F1999C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47DE6144-0721-943A-3C5A-4E75EB3F51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A72A7B50-5731-B646-D00B-C5990D13E0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9E91F6-83EE-EEBE-EE72-A47D609F9161}"/>
              </a:ext>
            </a:extLst>
          </p:cNvPr>
          <p:cNvSpPr txBox="1"/>
          <p:nvPr/>
        </p:nvSpPr>
        <p:spPr>
          <a:xfrm>
            <a:off x="132600" y="999969"/>
            <a:ext cx="75392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(Coronary Artery Disease) is a major global health issue due to artery narrowing.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modeling of arterial blood flow helps in analyzing disease risk factors.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Fluid Dynamics (CFD)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simulate blood flow in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3-layered artery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COMSOL.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Three-Layered Artery Structure: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Tunica Intima: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Smooth inner lining to reduce friction.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Tunica Media: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Muscle and elastic fibers for vessel movement.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Tunica Adventitia: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Outer connective layer for support.</a:t>
            </a:r>
          </a:p>
          <a:p>
            <a:r>
              <a:rPr lang="en-US" sz="2400" dirty="0"/>
              <a:t>	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B37B5-A9B4-B0F0-CEB2-B15FB961C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429" y="1623895"/>
            <a:ext cx="4325456" cy="47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4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C6586E21-7C20-B8E7-B0DA-EA7D2FDB5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154B92EE-EF12-FF6A-81B5-BB1F967AE26F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2912FA6E-A1B4-D9AC-7A37-AF9339DAEF9A}"/>
              </a:ext>
            </a:extLst>
          </p:cNvPr>
          <p:cNvSpPr txBox="1"/>
          <p:nvPr/>
        </p:nvSpPr>
        <p:spPr>
          <a:xfrm>
            <a:off x="307974" y="109176"/>
            <a:ext cx="813723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3A7B6C69-8145-BDFC-7600-9EC630AE08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20530216-2676-A68B-38B0-1259725FD748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A36D7074-41F7-D4EB-30AE-2C792D5A8843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C480E419-339D-36BC-9643-B48B94793211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E9FC55AC-4B8A-3CE9-EFC6-A1E8A7AE1093}"/>
              </a:ext>
            </a:extLst>
          </p:cNvPr>
          <p:cNvSpPr/>
          <p:nvPr/>
        </p:nvSpPr>
        <p:spPr>
          <a:xfrm flipH="1">
            <a:off x="6011688" y="1778348"/>
            <a:ext cx="3403076" cy="126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E06BF004-E7A0-C278-4F7D-CE9922C825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2DD14AE9-70D5-AFD6-0A16-9F992C92B1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058D53A7-A1A5-898A-F9B3-E20B409E7C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DC693-8775-6BE8-4A48-A70DEEB63ABA}"/>
              </a:ext>
            </a:extLst>
          </p:cNvPr>
          <p:cNvSpPr txBox="1"/>
          <p:nvPr/>
        </p:nvSpPr>
        <p:spPr>
          <a:xfrm>
            <a:off x="307974" y="981268"/>
            <a:ext cx="113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/>
                <a:ea typeface="Times New Roman"/>
                <a:cs typeface="Times New Roman"/>
              </a:rPr>
              <a:t>Simulation of blood flow in multi-layered arterial model using CFD.</a:t>
            </a:r>
            <a:endParaRPr lang="en-US" sz="28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" name="Google Shape;60;p3">
            <a:extLst>
              <a:ext uri="{FF2B5EF4-FFF2-40B4-BE49-F238E27FC236}">
                <a16:creationId xmlns:a16="http://schemas.microsoft.com/office/drawing/2014/main" id="{B713CC5A-FAC5-21B2-FEAF-35C12623B076}"/>
              </a:ext>
            </a:extLst>
          </p:cNvPr>
          <p:cNvSpPr txBox="1"/>
          <p:nvPr/>
        </p:nvSpPr>
        <p:spPr>
          <a:xfrm>
            <a:off x="307975" y="1719122"/>
            <a:ext cx="813723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AE403-A90A-0BCA-2921-CCC17951F2C4}"/>
              </a:ext>
            </a:extLst>
          </p:cNvPr>
          <p:cNvSpPr txBox="1"/>
          <p:nvPr/>
        </p:nvSpPr>
        <p:spPr>
          <a:xfrm>
            <a:off x="184731" y="2580856"/>
            <a:ext cx="113796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575" lvl="0" indent="-1635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Develop a multilayered 3-Dimensional arterial structure. </a:t>
            </a:r>
          </a:p>
          <a:p>
            <a:pPr marL="282575" lvl="0" indent="-1635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Incorporate realistic material properties for the media, adventitia, and intima layers using advanced mathematical models and incorporate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hyperelastic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behavior. </a:t>
            </a:r>
          </a:p>
          <a:p>
            <a:pPr marL="282575" lvl="0" indent="-1635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Capture nonlinear stiffening and anisotropic behavior to resemble a real non uniform artery. </a:t>
            </a:r>
          </a:p>
          <a:p>
            <a:pPr marL="282575" lvl="0" indent="-1635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Analyze velocity profiles, pressure gradients, and wall shear stress under physiological conditions.  </a:t>
            </a:r>
          </a:p>
        </p:txBody>
      </p:sp>
    </p:spTree>
    <p:extLst>
      <p:ext uri="{BB962C8B-B14F-4D97-AF65-F5344CB8AC3E}">
        <p14:creationId xmlns:p14="http://schemas.microsoft.com/office/powerpoint/2010/main" val="417320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E60329F4-A714-48DC-05C9-AAA10B217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>
            <a:extLst>
              <a:ext uri="{FF2B5EF4-FFF2-40B4-BE49-F238E27FC236}">
                <a16:creationId xmlns:a16="http://schemas.microsoft.com/office/drawing/2014/main" id="{E0AAE762-7184-EC2C-8D99-DA28556271A7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ED206697-6F89-7BBB-248E-A347B060FC0C}"/>
              </a:ext>
            </a:extLst>
          </p:cNvPr>
          <p:cNvSpPr txBox="1"/>
          <p:nvPr/>
        </p:nvSpPr>
        <p:spPr>
          <a:xfrm>
            <a:off x="92365" y="156084"/>
            <a:ext cx="813723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&amp; Background </a:t>
            </a:r>
            <a:endParaRPr sz="40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3">
            <a:extLst>
              <a:ext uri="{FF2B5EF4-FFF2-40B4-BE49-F238E27FC236}">
                <a16:creationId xmlns:a16="http://schemas.microsoft.com/office/drawing/2014/main" id="{6B06BB8A-C028-915A-B93F-4133D9E871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>
            <a:extLst>
              <a:ext uri="{FF2B5EF4-FFF2-40B4-BE49-F238E27FC236}">
                <a16:creationId xmlns:a16="http://schemas.microsoft.com/office/drawing/2014/main" id="{E35A80DC-38D7-F154-AEC0-3512E48CBA1A}"/>
              </a:ext>
            </a:extLst>
          </p:cNvPr>
          <p:cNvSpPr/>
          <p:nvPr/>
        </p:nvSpPr>
        <p:spPr>
          <a:xfrm>
            <a:off x="0" y="-30729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>
            <a:extLst>
              <a:ext uri="{FF2B5EF4-FFF2-40B4-BE49-F238E27FC236}">
                <a16:creationId xmlns:a16="http://schemas.microsoft.com/office/drawing/2014/main" id="{2EE5A735-EED6-94BD-200C-1B0667A21EF8}"/>
              </a:ext>
            </a:extLst>
          </p:cNvPr>
          <p:cNvSpPr/>
          <p:nvPr/>
        </p:nvSpPr>
        <p:spPr>
          <a:xfrm>
            <a:off x="0" y="-29141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86C06EF0-0063-B38F-259B-AEFDC53790F8}"/>
              </a:ext>
            </a:extLst>
          </p:cNvPr>
          <p:cNvSpPr/>
          <p:nvPr/>
        </p:nvSpPr>
        <p:spPr>
          <a:xfrm>
            <a:off x="0" y="-27554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803E316C-539B-ED0B-F712-0442E88A59FB}"/>
              </a:ext>
            </a:extLst>
          </p:cNvPr>
          <p:cNvSpPr/>
          <p:nvPr/>
        </p:nvSpPr>
        <p:spPr>
          <a:xfrm flipH="1">
            <a:off x="6011688" y="1778348"/>
            <a:ext cx="3403076" cy="126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US" sz="2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010" name="AutoShape 2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B5E7B27E-1AF2-1661-7217-CFA90FB755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E0EAF896-11AF-B3C9-A2ED-B4E66E1F55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1: Blood vessel anatomy-The vessel wall is made up of three layers... |  Download Scientific Diagram">
            <a:extLst>
              <a:ext uri="{FF2B5EF4-FFF2-40B4-BE49-F238E27FC236}">
                <a16:creationId xmlns:a16="http://schemas.microsoft.com/office/drawing/2014/main" id="{589A53D8-F688-4F6F-D2F7-93D0DD882D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61B67-4580-04D0-015D-50C0A9E571E6}"/>
              </a:ext>
            </a:extLst>
          </p:cNvPr>
          <p:cNvSpPr txBox="1"/>
          <p:nvPr/>
        </p:nvSpPr>
        <p:spPr>
          <a:xfrm>
            <a:off x="184730" y="1119596"/>
            <a:ext cx="711218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Improvement from Single-Layer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Addresses oversimplified arterial dynamics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 Differentiation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Models intima, media, and adventitia with distinct properties.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Three-Layer Approach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Enhances blood flow simulation and hemodynamic accuracy.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HGO Framework Implementation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Captures nonlinear stiffening and anisotropy.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Fiber Orientation Integration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Simulates directional stiffness for realism.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CFD Simulations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Analyzes velocity, pressure, and wall shear stress effectively. </a:t>
            </a:r>
          </a:p>
        </p:txBody>
      </p:sp>
      <p:pic>
        <p:nvPicPr>
          <p:cNvPr id="6" name="Google Shape;378;p24">
            <a:extLst>
              <a:ext uri="{FF2B5EF4-FFF2-40B4-BE49-F238E27FC236}">
                <a16:creationId xmlns:a16="http://schemas.microsoft.com/office/drawing/2014/main" id="{0280AB0B-C246-5657-0394-E2F8E0199D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4471" t="32533" r="36160" b="33310"/>
          <a:stretch/>
        </p:blipFill>
        <p:spPr>
          <a:xfrm>
            <a:off x="8365852" y="1017818"/>
            <a:ext cx="1845349" cy="24290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CF1D57E5-441D-4936-557D-91E7FB933FE9}"/>
              </a:ext>
            </a:extLst>
          </p:cNvPr>
          <p:cNvSpPr txBox="1"/>
          <p:nvPr/>
        </p:nvSpPr>
        <p:spPr>
          <a:xfrm>
            <a:off x="8893532" y="2769629"/>
            <a:ext cx="311373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9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Single layered artery model </a:t>
            </a:r>
            <a:endParaRPr lang="en-US" sz="19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01F080-BA3E-7863-B4C9-B2FB5FE70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3154350"/>
            <a:ext cx="3413760" cy="2926334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985AD962-A468-038D-77D8-1D17B8D38425}"/>
              </a:ext>
            </a:extLst>
          </p:cNvPr>
          <p:cNvSpPr txBox="1"/>
          <p:nvPr/>
        </p:nvSpPr>
        <p:spPr>
          <a:xfrm>
            <a:off x="8932454" y="5318284"/>
            <a:ext cx="312694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9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Three Layered artery model</a:t>
            </a:r>
            <a:endParaRPr lang="en-US" sz="19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135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1F9A6721-6675-6437-2D29-2D0B8419E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5">
            <a:extLst>
              <a:ext uri="{FF2B5EF4-FFF2-40B4-BE49-F238E27FC236}">
                <a16:creationId xmlns:a16="http://schemas.microsoft.com/office/drawing/2014/main" id="{51035452-CB3B-BDA6-A675-7149D7C289F0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5">
            <a:extLst>
              <a:ext uri="{FF2B5EF4-FFF2-40B4-BE49-F238E27FC236}">
                <a16:creationId xmlns:a16="http://schemas.microsoft.com/office/drawing/2014/main" id="{48AD6909-3F6D-81C9-2E69-32E8917A0102}"/>
              </a:ext>
            </a:extLst>
          </p:cNvPr>
          <p:cNvSpPr txBox="1"/>
          <p:nvPr/>
        </p:nvSpPr>
        <p:spPr>
          <a:xfrm>
            <a:off x="0" y="144179"/>
            <a:ext cx="53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Literature Survey</a:t>
            </a:r>
            <a:endParaRPr sz="4000" b="1" i="0" u="none" strike="noStrike" cap="none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</p:txBody>
      </p:sp>
      <p:pic>
        <p:nvPicPr>
          <p:cNvPr id="88" name="Google Shape;88;p5">
            <a:extLst>
              <a:ext uri="{FF2B5EF4-FFF2-40B4-BE49-F238E27FC236}">
                <a16:creationId xmlns:a16="http://schemas.microsoft.com/office/drawing/2014/main" id="{64D47FB1-6AF6-6F86-C594-85C65ED34F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>
            <a:extLst>
              <a:ext uri="{FF2B5EF4-FFF2-40B4-BE49-F238E27FC236}">
                <a16:creationId xmlns:a16="http://schemas.microsoft.com/office/drawing/2014/main" id="{1452ACB7-1616-0952-1087-E79E40468A9D}"/>
              </a:ext>
            </a:extLst>
          </p:cNvPr>
          <p:cNvSpPr txBox="1"/>
          <p:nvPr/>
        </p:nvSpPr>
        <p:spPr>
          <a:xfrm>
            <a:off x="10880840" y="624376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chemeClr val="dk2"/>
                </a:solidFill>
              </a:rPr>
              <a:t>6</a:t>
            </a:r>
            <a:endParaRPr sz="1467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>
            <a:extLst>
              <a:ext uri="{FF2B5EF4-FFF2-40B4-BE49-F238E27FC236}">
                <a16:creationId xmlns:a16="http://schemas.microsoft.com/office/drawing/2014/main" id="{83F4E74A-CDC3-BB0C-7F15-7509AA91B821}"/>
              </a:ext>
            </a:extLst>
          </p:cNvPr>
          <p:cNvSpPr txBox="1"/>
          <p:nvPr/>
        </p:nvSpPr>
        <p:spPr>
          <a:xfrm>
            <a:off x="0" y="824321"/>
            <a:ext cx="12192000" cy="84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 b="1" dirty="0">
                <a:latin typeface="Times New Roman"/>
                <a:ea typeface="Times New Roman"/>
                <a:sym typeface="Times New Roman"/>
              </a:rPr>
              <a:t>Numerical Computation 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sym typeface="Times New Roman"/>
              </a:rPr>
              <a:t>of </a:t>
            </a:r>
            <a:r>
              <a:rPr lang="en-US" sz="1800" b="1" dirty="0">
                <a:latin typeface="Times New Roman"/>
                <a:ea typeface="Times New Roman"/>
                <a:sym typeface="Times New Roman"/>
              </a:rPr>
              <a:t>Blood Flow and Mass Transport in Stenosed Bifurcated Artery </a:t>
            </a:r>
            <a:endParaRPr lang="en-US" b="1" dirty="0">
              <a:latin typeface="Times New Roman"/>
            </a:endParaRPr>
          </a:p>
          <a:p>
            <a:pPr algn="ctr"/>
            <a:r>
              <a:rPr lang="en-US" sz="1600" b="1" dirty="0" err="1">
                <a:latin typeface="Times New Roman"/>
                <a:sym typeface="Times New Roman"/>
              </a:rPr>
              <a:t>Kannigah</a:t>
            </a:r>
            <a:r>
              <a:rPr lang="en-US" sz="1600" b="1" dirty="0">
                <a:latin typeface="Times New Roman"/>
                <a:sym typeface="Times New Roman"/>
              </a:rPr>
              <a:t> Thirunanasambantham, </a:t>
            </a:r>
            <a:r>
              <a:rPr lang="en-US" sz="1600" b="1" dirty="0" err="1">
                <a:latin typeface="Times New Roman"/>
                <a:sym typeface="Times New Roman"/>
              </a:rPr>
              <a:t>Zuhaila</a:t>
            </a:r>
            <a:r>
              <a:rPr lang="en-US" sz="1600" b="1" dirty="0">
                <a:latin typeface="Times New Roman"/>
                <a:sym typeface="Times New Roman"/>
              </a:rPr>
              <a:t> Ismail, Lim </a:t>
            </a:r>
            <a:r>
              <a:rPr lang="en-US" sz="1600" b="1" dirty="0" err="1">
                <a:latin typeface="Times New Roman"/>
                <a:sym typeface="Times New Roman"/>
              </a:rPr>
              <a:t>Yeou</a:t>
            </a:r>
            <a:r>
              <a:rPr lang="en-US" sz="1600" b="1" dirty="0">
                <a:latin typeface="Times New Roman"/>
                <a:sym typeface="Times New Roman"/>
              </a:rPr>
              <a:t> </a:t>
            </a:r>
            <a:r>
              <a:rPr lang="en-US" sz="1600" b="1" dirty="0" err="1">
                <a:latin typeface="Times New Roman"/>
                <a:sym typeface="Times New Roman"/>
              </a:rPr>
              <a:t>Jiann</a:t>
            </a:r>
            <a:r>
              <a:rPr lang="en-US" sz="1600" b="1" dirty="0">
                <a:latin typeface="Times New Roman"/>
                <a:sym typeface="Times New Roman"/>
              </a:rPr>
              <a:t>, </a:t>
            </a:r>
            <a:r>
              <a:rPr lang="en-US" sz="1600" b="1" dirty="0" err="1">
                <a:latin typeface="Times New Roman"/>
                <a:sym typeface="Times New Roman"/>
              </a:rPr>
              <a:t>Amnani</a:t>
            </a:r>
            <a:r>
              <a:rPr lang="en-US" sz="1600" b="1" dirty="0">
                <a:latin typeface="Times New Roman"/>
                <a:sym typeface="Times New Roman"/>
              </a:rPr>
              <a:t> </a:t>
            </a:r>
            <a:r>
              <a:rPr lang="en-US" sz="1600" b="1" dirty="0" err="1">
                <a:latin typeface="Times New Roman"/>
                <a:sym typeface="Times New Roman"/>
              </a:rPr>
              <a:t>Shamjuddin</a:t>
            </a:r>
            <a:endParaRPr sz="1600" b="1" dirty="0">
              <a:latin typeface="Times New Roman"/>
            </a:endParaRPr>
          </a:p>
          <a:p>
            <a:pPr algn="ctr"/>
            <a:r>
              <a:rPr lang="en-US" b="1" dirty="0">
                <a:solidFill>
                  <a:srgbClr val="006621"/>
                </a:solidFill>
                <a:highlight>
                  <a:srgbClr val="FFFFFF"/>
                </a:highlight>
                <a:latin typeface="Times New Roman"/>
                <a:ea typeface="Times New Roman"/>
                <a:sym typeface="Times New Roman"/>
              </a:rPr>
              <a:t>Journal of Advanced Research in Fluid Mechanics and Thermal Sciences Volume 110, Issue 2 (2023) 79-94</a:t>
            </a:r>
            <a:endParaRPr b="1" dirty="0">
              <a:latin typeface="Times New Roman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A2DD98-9B59-9144-1EF2-6D1E0342200E}"/>
              </a:ext>
            </a:extLst>
          </p:cNvPr>
          <p:cNvCxnSpPr/>
          <p:nvPr/>
        </p:nvCxnSpPr>
        <p:spPr>
          <a:xfrm>
            <a:off x="4482" y="1664446"/>
            <a:ext cx="12189759" cy="3809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20AB759-E802-81F5-DD03-1C8EBA6B300A}"/>
              </a:ext>
            </a:extLst>
          </p:cNvPr>
          <p:cNvSpPr/>
          <p:nvPr/>
        </p:nvSpPr>
        <p:spPr>
          <a:xfrm>
            <a:off x="45122" y="1782929"/>
            <a:ext cx="3379692" cy="4935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F018F2-6DCA-1A59-D15F-F0AA6ED2EE7E}"/>
              </a:ext>
            </a:extLst>
          </p:cNvPr>
          <p:cNvSpPr/>
          <p:nvPr/>
        </p:nvSpPr>
        <p:spPr>
          <a:xfrm>
            <a:off x="3500718" y="3814931"/>
            <a:ext cx="4873212" cy="29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C2C42-8038-1885-1F85-36D503F521B6}"/>
              </a:ext>
            </a:extLst>
          </p:cNvPr>
          <p:cNvSpPr txBox="1"/>
          <p:nvPr/>
        </p:nvSpPr>
        <p:spPr>
          <a:xfrm>
            <a:off x="45122" y="1782928"/>
            <a:ext cx="337521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</a:rPr>
              <a:t>Introduction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Coronary Artery Disease (CAD)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Leading cause of mortality due to atherosclerosis.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Stenosis Impact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Narrows arteries, alters hemodynamics, and increases cardiovascular risks.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Study Approach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Uses COMSOL Multiphysics (FEM) to simulate blood flow in a stenosed bifurcated artery.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Blood Model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Non-Newtonian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Carreau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fluid to account for shear-thinning properties.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Analysis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Examines velocity distribution, mass concentration, and recirculation effects.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Assess stenosis severity and Reynolds number effects on hemodynamics. </a:t>
            </a:r>
          </a:p>
          <a:p>
            <a:endParaRPr lang="en-US" b="1" dirty="0">
              <a:latin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C8ED-8CF4-4EE8-0243-B4A3CCB432D5}"/>
              </a:ext>
            </a:extLst>
          </p:cNvPr>
          <p:cNvSpPr txBox="1"/>
          <p:nvPr/>
        </p:nvSpPr>
        <p:spPr>
          <a:xfrm>
            <a:off x="3510578" y="3810149"/>
            <a:ext cx="33281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Methodology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9BB4A-B4D0-C690-BC64-74A634B625BE}"/>
              </a:ext>
            </a:extLst>
          </p:cNvPr>
          <p:cNvSpPr txBox="1"/>
          <p:nvPr/>
        </p:nvSpPr>
        <p:spPr>
          <a:xfrm>
            <a:off x="3514575" y="3963669"/>
            <a:ext cx="5345990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</a:rPr>
              <a:t>Computational Modeling </a:t>
            </a:r>
            <a:endParaRPr lang="en-US"/>
          </a:p>
          <a:p>
            <a:pPr marL="171450" indent="-171450">
              <a:buFont typeface="Arial,Sans-Serif"/>
              <a:buChar char="•"/>
            </a:pPr>
            <a:r>
              <a:rPr lang="en-US" sz="1300" b="1">
                <a:latin typeface="Times New Roman"/>
                <a:cs typeface="Times New Roman"/>
              </a:rPr>
              <a:t>A 2D stenosed bifurcated artery model was created.</a:t>
            </a:r>
          </a:p>
          <a:p>
            <a:pPr marL="171450" indent="-171450">
              <a:buFont typeface="Arial,Sans-Serif"/>
              <a:buChar char="•"/>
            </a:pPr>
            <a:r>
              <a:rPr lang="en-US" sz="1300" b="1">
                <a:latin typeface="Times New Roman"/>
                <a:cs typeface="Times New Roman"/>
              </a:rPr>
              <a:t> Artery assumed as a rigid wall with no-slip conditions.</a:t>
            </a:r>
          </a:p>
          <a:p>
            <a:pPr marL="171450" indent="-171450">
              <a:buFont typeface="Arial,Sans-Serif"/>
              <a:buChar char="•"/>
            </a:pPr>
            <a:r>
              <a:rPr lang="en-US" sz="1300" b="1">
                <a:latin typeface="Times New Roman"/>
                <a:cs typeface="Times New Roman"/>
              </a:rPr>
              <a:t> Blood modeled as a non-Newtonian Carreau fluid.</a:t>
            </a:r>
            <a:r>
              <a:rPr lang="en-US" sz="1300" b="1">
                <a:solidFill>
                  <a:srgbClr val="C00000"/>
                </a:solidFill>
                <a:latin typeface="Times New Roman"/>
              </a:rPr>
              <a:t> </a:t>
            </a:r>
            <a:endParaRPr lang="en-US"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38267-E7D1-3CD3-D255-F9C1809CD0DE}"/>
              </a:ext>
            </a:extLst>
          </p:cNvPr>
          <p:cNvSpPr txBox="1"/>
          <p:nvPr/>
        </p:nvSpPr>
        <p:spPr>
          <a:xfrm>
            <a:off x="3504415" y="4827268"/>
            <a:ext cx="5345990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  <a:cs typeface="Times New Roman"/>
              </a:rPr>
              <a:t>Governing Equations</a:t>
            </a:r>
            <a:r>
              <a:rPr lang="en-US" b="1">
                <a:solidFill>
                  <a:srgbClr val="C00000"/>
                </a:solidFill>
                <a:latin typeface="Times New Roman"/>
              </a:rPr>
              <a:t> 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1300" b="1">
                <a:solidFill>
                  <a:schemeClr val="tx1"/>
                </a:solidFill>
                <a:latin typeface="Times New Roman"/>
                <a:cs typeface="Times New Roman"/>
              </a:rPr>
              <a:t>Continuity equation for mass conservation.</a:t>
            </a:r>
            <a:endParaRPr lang="en-US" sz="13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300" b="1">
                <a:solidFill>
                  <a:schemeClr val="tx1"/>
                </a:solidFill>
                <a:latin typeface="Times New Roman"/>
                <a:cs typeface="Times New Roman"/>
              </a:rPr>
              <a:t>Momentum equations for blood flow behavior.</a:t>
            </a:r>
            <a:endParaRPr lang="en-US" sz="13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300" b="1">
                <a:solidFill>
                  <a:schemeClr val="tx1"/>
                </a:solidFill>
                <a:latin typeface="Times New Roman"/>
                <a:cs typeface="Times New Roman"/>
              </a:rPr>
              <a:t>Mass transport equation (Fick’s Law) for solute concentration.</a:t>
            </a:r>
            <a:r>
              <a:rPr lang="en-US" sz="1300" b="1">
                <a:solidFill>
                  <a:srgbClr val="C00000"/>
                </a:solidFill>
                <a:latin typeface="Times New Roman"/>
              </a:rPr>
              <a:t> </a:t>
            </a:r>
            <a:endParaRPr lang="en-US" sz="13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F286C-8023-35FE-532E-1FE52561C0F5}"/>
              </a:ext>
            </a:extLst>
          </p:cNvPr>
          <p:cNvSpPr txBox="1"/>
          <p:nvPr/>
        </p:nvSpPr>
        <p:spPr>
          <a:xfrm>
            <a:off x="3514575" y="5619747"/>
            <a:ext cx="5345990" cy="10978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  <a:cs typeface="Times New Roman"/>
              </a:rPr>
              <a:t>Simulation Setup </a:t>
            </a:r>
          </a:p>
          <a:p>
            <a:pPr marL="285750" indent="-285750">
              <a:buFont typeface="Arial,Sans-Serif"/>
              <a:buChar char="•"/>
            </a:pPr>
            <a:r>
              <a:rPr lang="en-US" sz="1300" b="1">
                <a:solidFill>
                  <a:schemeClr val="tx1"/>
                </a:solidFill>
                <a:latin typeface="Times New Roman"/>
              </a:rPr>
              <a:t>Solved using COMSOL Multiphysics 5.2 (FEM).</a:t>
            </a:r>
            <a:endParaRPr lang="en-US" sz="13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300" b="1">
                <a:solidFill>
                  <a:schemeClr val="tx1"/>
                </a:solidFill>
                <a:latin typeface="Times New Roman"/>
              </a:rPr>
              <a:t>Simulations for Reynolds numbers: Re = 300, 500</a:t>
            </a:r>
            <a:endParaRPr lang="en-US" sz="13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300" b="1">
                <a:solidFill>
                  <a:schemeClr val="tx1"/>
                </a:solidFill>
                <a:latin typeface="Times New Roman"/>
              </a:rPr>
              <a:t>Simulations for stenosis severity: 20%, 40%, 60%.</a:t>
            </a:r>
            <a:endParaRPr lang="en-US" b="1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300" b="1">
                <a:solidFill>
                  <a:schemeClr val="tx1"/>
                </a:solidFill>
                <a:latin typeface="Times New Roman"/>
              </a:rPr>
              <a:t>Mesh refinement to ensure accuracy</a:t>
            </a:r>
          </a:p>
        </p:txBody>
      </p:sp>
      <p:pic>
        <p:nvPicPr>
          <p:cNvPr id="9" name="Picture 8" descr="A mesh of a wireframe&#10;&#10;AI-generated content may be incorrect.">
            <a:extLst>
              <a:ext uri="{FF2B5EF4-FFF2-40B4-BE49-F238E27FC236}">
                <a16:creationId xmlns:a16="http://schemas.microsoft.com/office/drawing/2014/main" id="{B4180449-C91B-B4C2-4567-B38A5F2B91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5" t="6849" r="2439" b="-685"/>
          <a:stretch/>
        </p:blipFill>
        <p:spPr>
          <a:xfrm>
            <a:off x="3506777" y="1711325"/>
            <a:ext cx="1421903" cy="996873"/>
          </a:xfrm>
          <a:prstGeom prst="rect">
            <a:avLst/>
          </a:prstGeom>
        </p:spPr>
      </p:pic>
      <p:pic>
        <p:nvPicPr>
          <p:cNvPr id="10" name="Picture 9" descr="A mesh of a wireframe&#10;&#10;AI-generated content may be incorrect.">
            <a:extLst>
              <a:ext uri="{FF2B5EF4-FFF2-40B4-BE49-F238E27FC236}">
                <a16:creationId xmlns:a16="http://schemas.microsoft.com/office/drawing/2014/main" id="{422E26CE-BF50-8436-0DFA-C09A8B35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" t="-1951" r="3750" b="1377"/>
          <a:stretch/>
        </p:blipFill>
        <p:spPr>
          <a:xfrm>
            <a:off x="4938514" y="1716665"/>
            <a:ext cx="1556468" cy="993727"/>
          </a:xfrm>
          <a:prstGeom prst="rect">
            <a:avLst/>
          </a:prstGeom>
        </p:spPr>
      </p:pic>
      <p:pic>
        <p:nvPicPr>
          <p:cNvPr id="11" name="Picture 10" descr="A mesh of a wireframe&#10;&#10;AI-generated content may be incorrect.">
            <a:extLst>
              <a:ext uri="{FF2B5EF4-FFF2-40B4-BE49-F238E27FC236}">
                <a16:creationId xmlns:a16="http://schemas.microsoft.com/office/drawing/2014/main" id="{5B7BB678-36B1-CD1C-3A64-6FCDA1E793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20" t="-4305" r="972" b="2845"/>
          <a:stretch/>
        </p:blipFill>
        <p:spPr>
          <a:xfrm>
            <a:off x="3525425" y="2709711"/>
            <a:ext cx="1422550" cy="1025675"/>
          </a:xfrm>
          <a:prstGeom prst="rect">
            <a:avLst/>
          </a:prstGeom>
        </p:spPr>
      </p:pic>
      <p:pic>
        <p:nvPicPr>
          <p:cNvPr id="13" name="Picture 12" descr="A graph of a mesh&#10;&#10;AI-generated content may be incorrect.">
            <a:extLst>
              <a:ext uri="{FF2B5EF4-FFF2-40B4-BE49-F238E27FC236}">
                <a16:creationId xmlns:a16="http://schemas.microsoft.com/office/drawing/2014/main" id="{F4CAFD07-45CA-06B3-D856-30E482F6D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5695" y="2717800"/>
            <a:ext cx="1558290" cy="1026160"/>
          </a:xfrm>
          <a:prstGeom prst="rect">
            <a:avLst/>
          </a:prstGeom>
        </p:spPr>
      </p:pic>
      <p:pic>
        <p:nvPicPr>
          <p:cNvPr id="14" name="Picture 13" descr="A graph with red lines and numbers&#10;&#10;AI-generated content may be incorrect.">
            <a:extLst>
              <a:ext uri="{FF2B5EF4-FFF2-40B4-BE49-F238E27FC236}">
                <a16:creationId xmlns:a16="http://schemas.microsoft.com/office/drawing/2014/main" id="{EA588099-A2D3-A135-41B7-52A259712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0652" y="1778953"/>
            <a:ext cx="1892935" cy="19386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7D5990-3572-EBFA-1FD1-C1EF59089F5B}"/>
              </a:ext>
            </a:extLst>
          </p:cNvPr>
          <p:cNvSpPr/>
          <p:nvPr/>
        </p:nvSpPr>
        <p:spPr>
          <a:xfrm>
            <a:off x="8489278" y="1772770"/>
            <a:ext cx="3623532" cy="4935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7A908D-72B6-1F5D-E4D2-91CCA0CA6ABA}"/>
              </a:ext>
            </a:extLst>
          </p:cNvPr>
          <p:cNvSpPr txBox="1"/>
          <p:nvPr/>
        </p:nvSpPr>
        <p:spPr>
          <a:xfrm>
            <a:off x="8488978" y="1767989"/>
            <a:ext cx="3622787" cy="49013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50" b="1">
                <a:latin typeface="Times New Roman"/>
              </a:rPr>
              <a:t>Results :</a:t>
            </a:r>
            <a:endParaRPr lang="en-US"/>
          </a:p>
          <a:p>
            <a:pPr algn="ctr"/>
            <a:r>
              <a:rPr lang="en-US" sz="1250" b="1">
                <a:solidFill>
                  <a:srgbClr val="C00000"/>
                </a:solidFill>
                <a:latin typeface="Times New Roman"/>
              </a:rPr>
              <a:t>Velocity Profiles</a:t>
            </a:r>
          </a:p>
          <a:p>
            <a:pPr marL="285750" indent="-285750">
              <a:buChar char="•"/>
            </a:pPr>
            <a:r>
              <a:rPr lang="en-US" sz="1250" b="1">
                <a:latin typeface="Times New Roman"/>
              </a:rPr>
              <a:t>Velocity increased as Reynolds number increased.</a:t>
            </a:r>
          </a:p>
          <a:p>
            <a:pPr marL="285750" indent="-285750">
              <a:buChar char="•"/>
            </a:pPr>
            <a:r>
              <a:rPr lang="en-US" sz="1250" b="1">
                <a:latin typeface="Times New Roman"/>
              </a:rPr>
              <a:t>Higher stenosis severity (60%) caused a peak velocity in the narrowed region, leading to disturbed flow patterns.</a:t>
            </a:r>
          </a:p>
          <a:p>
            <a:pPr marL="285750" indent="-285750">
              <a:buChar char="•"/>
            </a:pPr>
            <a:r>
              <a:rPr lang="en-US" sz="1250" b="1">
                <a:latin typeface="Times New Roman"/>
              </a:rPr>
              <a:t>Recirculation zones were observed downstream of stenosis, leading to turbulence.</a:t>
            </a:r>
          </a:p>
          <a:p>
            <a:pPr algn="ctr"/>
            <a:r>
              <a:rPr lang="en-US" sz="1250" b="1">
                <a:solidFill>
                  <a:srgbClr val="C00000"/>
                </a:solidFill>
                <a:latin typeface="Times New Roman"/>
              </a:rPr>
              <a:t>Mass Concentration</a:t>
            </a:r>
          </a:p>
          <a:p>
            <a:pPr marL="285750" indent="-285750">
              <a:buChar char="•"/>
            </a:pPr>
            <a:r>
              <a:rPr lang="en-US" sz="1250" b="1">
                <a:latin typeface="Times New Roman"/>
              </a:rPr>
              <a:t>Higher Reynolds numbers led to greater mass transport.</a:t>
            </a:r>
          </a:p>
          <a:p>
            <a:pPr marL="285750" indent="-285750">
              <a:buChar char="•"/>
            </a:pPr>
            <a:r>
              <a:rPr lang="en-US" sz="1250" b="1">
                <a:latin typeface="Times New Roman"/>
              </a:rPr>
              <a:t>In severe stenosis (60%), mass concentration was higher, increasing the risk of plaque formation.</a:t>
            </a:r>
          </a:p>
          <a:p>
            <a:pPr marL="285750" indent="-285750">
              <a:buChar char="•"/>
            </a:pPr>
            <a:r>
              <a:rPr lang="en-US" sz="1250" b="1">
                <a:latin typeface="Times New Roman"/>
              </a:rPr>
              <a:t>Recirculation zones showed higher solute accumulation, indicating atherosclerosis-prone areas.</a:t>
            </a:r>
          </a:p>
          <a:p>
            <a:pPr algn="ctr"/>
            <a:r>
              <a:rPr lang="en-US" sz="1250" b="1">
                <a:solidFill>
                  <a:srgbClr val="C00000"/>
                </a:solidFill>
                <a:latin typeface="Times New Roman"/>
              </a:rPr>
              <a:t>Wall Shear Stress (WSS)</a:t>
            </a:r>
          </a:p>
          <a:p>
            <a:pPr marL="285750" indent="-285750">
              <a:buChar char="•"/>
            </a:pPr>
            <a:r>
              <a:rPr lang="en-US" sz="1250" b="1">
                <a:latin typeface="Times New Roman"/>
              </a:rPr>
              <a:t>Shear stress increased significantly at stenosis sites, potentially leading to endothelial damage.</a:t>
            </a:r>
          </a:p>
          <a:p>
            <a:pPr marL="285750" indent="-285750">
              <a:buChar char="•"/>
            </a:pPr>
            <a:r>
              <a:rPr lang="en-US" sz="1250" b="1">
                <a:latin typeface="Times New Roman"/>
              </a:rPr>
              <a:t>Bifurcation points showed high WSS, confirming their role in plaque development.</a:t>
            </a:r>
          </a:p>
          <a:p>
            <a:endParaRPr lang="en-US" sz="1250" b="1">
              <a:latin typeface="Times New Roman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7CC2DD-73CC-2196-2079-82D10AC8A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19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F74ECF25-F055-8752-92B7-BAE3EE30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5">
            <a:extLst>
              <a:ext uri="{FF2B5EF4-FFF2-40B4-BE49-F238E27FC236}">
                <a16:creationId xmlns:a16="http://schemas.microsoft.com/office/drawing/2014/main" id="{8670C794-98C5-564D-87E2-9C9D47C77B3F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5">
            <a:extLst>
              <a:ext uri="{FF2B5EF4-FFF2-40B4-BE49-F238E27FC236}">
                <a16:creationId xmlns:a16="http://schemas.microsoft.com/office/drawing/2014/main" id="{5974182D-ACBC-A133-39C6-BF12BC929B5E}"/>
              </a:ext>
            </a:extLst>
          </p:cNvPr>
          <p:cNvSpPr txBox="1"/>
          <p:nvPr/>
        </p:nvSpPr>
        <p:spPr>
          <a:xfrm>
            <a:off x="0" y="144179"/>
            <a:ext cx="53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Literature Survey</a:t>
            </a:r>
            <a:endParaRPr sz="4000" b="1" i="0" u="none" strike="noStrike" cap="none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</p:txBody>
      </p:sp>
      <p:pic>
        <p:nvPicPr>
          <p:cNvPr id="88" name="Google Shape;88;p5">
            <a:extLst>
              <a:ext uri="{FF2B5EF4-FFF2-40B4-BE49-F238E27FC236}">
                <a16:creationId xmlns:a16="http://schemas.microsoft.com/office/drawing/2014/main" id="{330D5A23-0E90-FE13-1C24-DE47AAFD59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>
            <a:extLst>
              <a:ext uri="{FF2B5EF4-FFF2-40B4-BE49-F238E27FC236}">
                <a16:creationId xmlns:a16="http://schemas.microsoft.com/office/drawing/2014/main" id="{4F3B0B3F-882D-0CEF-EFEF-E609DBE1FCD8}"/>
              </a:ext>
            </a:extLst>
          </p:cNvPr>
          <p:cNvSpPr txBox="1"/>
          <p:nvPr/>
        </p:nvSpPr>
        <p:spPr>
          <a:xfrm>
            <a:off x="10880840" y="624376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chemeClr val="dk2"/>
                </a:solidFill>
              </a:rPr>
              <a:t>6</a:t>
            </a:r>
            <a:endParaRPr sz="1467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>
            <a:extLst>
              <a:ext uri="{FF2B5EF4-FFF2-40B4-BE49-F238E27FC236}">
                <a16:creationId xmlns:a16="http://schemas.microsoft.com/office/drawing/2014/main" id="{8F658D2D-999E-65AE-A78F-B10498A8AF91}"/>
              </a:ext>
            </a:extLst>
          </p:cNvPr>
          <p:cNvSpPr txBox="1"/>
          <p:nvPr/>
        </p:nvSpPr>
        <p:spPr>
          <a:xfrm>
            <a:off x="0" y="797333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 b="1" dirty="0">
                <a:latin typeface="Times New Roman"/>
                <a:ea typeface="Times New Roman"/>
                <a:sym typeface="Times New Roman"/>
              </a:rPr>
              <a:t>Multiphysics analysis for fluid–structure interaction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sym typeface="Times New Roman"/>
              </a:rPr>
              <a:t>of </a:t>
            </a:r>
            <a:r>
              <a:rPr lang="en-US" sz="1800" b="1" dirty="0">
                <a:latin typeface="Times New Roman"/>
                <a:ea typeface="Times New Roman"/>
                <a:sym typeface="Times New Roman"/>
              </a:rPr>
              <a:t>blood biological flow inside three-dimensional artery </a:t>
            </a:r>
            <a:endParaRPr lang="en-US" b="1" dirty="0">
              <a:latin typeface="Times New Roman"/>
            </a:endParaRPr>
          </a:p>
          <a:p>
            <a:pPr algn="ctr"/>
            <a:r>
              <a:rPr lang="en-US" sz="1600" b="1" dirty="0">
                <a:latin typeface="Times New Roman"/>
                <a:sym typeface="Times New Roman"/>
              </a:rPr>
              <a:t>Natiq Abbas Fadhil, Karrar A. </a:t>
            </a:r>
            <a:r>
              <a:rPr lang="en-US" sz="1600" b="1" dirty="0" err="1">
                <a:latin typeface="Times New Roman"/>
                <a:sym typeface="Times New Roman"/>
              </a:rPr>
              <a:t>Hammoodi</a:t>
            </a:r>
            <a:r>
              <a:rPr lang="en-US" sz="1600" b="1" dirty="0">
                <a:latin typeface="Times New Roman"/>
                <a:sym typeface="Times New Roman"/>
              </a:rPr>
              <a:t>, Lina Jassim, Hasan A. Al-Asadi, and Laith </a:t>
            </a:r>
            <a:r>
              <a:rPr lang="en-US" sz="1600" b="1" dirty="0" err="1">
                <a:latin typeface="Times New Roman"/>
                <a:sym typeface="Times New Roman"/>
              </a:rPr>
              <a:t>Jaafer</a:t>
            </a:r>
            <a:r>
              <a:rPr lang="en-US" sz="1600" b="1" dirty="0">
                <a:latin typeface="Times New Roman"/>
                <a:sym typeface="Times New Roman"/>
              </a:rPr>
              <a:t> Habeeb</a:t>
            </a:r>
            <a:endParaRPr sz="1600" b="1" dirty="0">
              <a:latin typeface="Times New Roman"/>
            </a:endParaRPr>
          </a:p>
          <a:p>
            <a:pPr algn="ctr"/>
            <a:r>
              <a:rPr lang="en-US" b="1" dirty="0">
                <a:solidFill>
                  <a:srgbClr val="006621"/>
                </a:solidFill>
                <a:highlight>
                  <a:srgbClr val="FFFFFF"/>
                </a:highlight>
                <a:latin typeface="Times New Roman"/>
                <a:ea typeface="Times New Roman"/>
                <a:sym typeface="Times New Roman"/>
              </a:rPr>
              <a:t>Curved and Layered Structures 2023; 10: 20220187</a:t>
            </a:r>
            <a:endParaRPr b="1" dirty="0">
              <a:latin typeface="Times New Roman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D9B817-C2C8-D538-0857-07E4C9E1CA24}"/>
              </a:ext>
            </a:extLst>
          </p:cNvPr>
          <p:cNvCxnSpPr/>
          <p:nvPr/>
        </p:nvCxnSpPr>
        <p:spPr>
          <a:xfrm>
            <a:off x="4482" y="1664446"/>
            <a:ext cx="12189759" cy="3809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605FB8-F417-BC1E-499C-FF0FF9B5536D}"/>
              </a:ext>
            </a:extLst>
          </p:cNvPr>
          <p:cNvSpPr/>
          <p:nvPr/>
        </p:nvSpPr>
        <p:spPr>
          <a:xfrm>
            <a:off x="45122" y="1782929"/>
            <a:ext cx="3379692" cy="4935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3574A0-B7EA-CB5F-AE17-6BCC71408E5E}"/>
              </a:ext>
            </a:extLst>
          </p:cNvPr>
          <p:cNvSpPr/>
          <p:nvPr/>
        </p:nvSpPr>
        <p:spPr>
          <a:xfrm>
            <a:off x="3500718" y="3814931"/>
            <a:ext cx="4873212" cy="29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2E0C7-9042-76C4-44B4-C68DAFBF5DB7}"/>
              </a:ext>
            </a:extLst>
          </p:cNvPr>
          <p:cNvSpPr txBox="1"/>
          <p:nvPr/>
        </p:nvSpPr>
        <p:spPr>
          <a:xfrm>
            <a:off x="45122" y="1782928"/>
            <a:ext cx="337521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/>
              </a:rPr>
              <a:t>Introduction </a:t>
            </a:r>
          </a:p>
          <a:p>
            <a:r>
              <a:rPr lang="en-US" sz="1400" b="1" dirty="0">
                <a:latin typeface="Times New Roman"/>
              </a:rPr>
              <a:t>Blood is a liquid with mechanical properties, and arteries have structural mechanics that influence their behavior.</a:t>
            </a:r>
          </a:p>
          <a:p>
            <a:pPr marL="285750" indent="-285750">
              <a:buChar char="•"/>
            </a:pPr>
            <a:r>
              <a:rPr lang="en-US" sz="1400" b="1" dirty="0">
                <a:latin typeface="Times New Roman"/>
              </a:rPr>
              <a:t>Smoking increases blood viscosity, affecting velocity, pressure, and arterial deformation.</a:t>
            </a:r>
          </a:p>
          <a:p>
            <a:pPr marL="285750" indent="-285750">
              <a:buChar char="•"/>
            </a:pPr>
            <a:r>
              <a:rPr lang="en-US" sz="1400" b="1" dirty="0">
                <a:latin typeface="Times New Roman"/>
              </a:rPr>
              <a:t>The study focuses on fluid-structure interaction (FSI) in the aorta, analyzing how viscosity changes blood flow characteristics.</a:t>
            </a:r>
          </a:p>
          <a:p>
            <a:pPr marL="285750" indent="-285750">
              <a:buChar char="•"/>
            </a:pPr>
            <a:r>
              <a:rPr lang="en-US" sz="1400" b="1" dirty="0">
                <a:latin typeface="Times New Roman"/>
              </a:rPr>
              <a:t>Uses COMSOL Multiphysics to solve kinetic equations and analyze blood-artery interactions.</a:t>
            </a:r>
          </a:p>
          <a:p>
            <a:pPr marL="285750" indent="-285750">
              <a:buChar char="•"/>
            </a:pPr>
            <a:r>
              <a:rPr lang="en-US" sz="1400" b="1" dirty="0">
                <a:latin typeface="Times New Roman"/>
              </a:rPr>
              <a:t>Investigates the impact of viscoelasticity on arterial deformation and stress distribution.</a:t>
            </a:r>
          </a:p>
          <a:p>
            <a:endParaRPr lang="en-US" b="1" dirty="0">
              <a:latin typeface="Times New Roman"/>
            </a:endParaRPr>
          </a:p>
          <a:p>
            <a:endParaRPr lang="en-US" b="1" dirty="0">
              <a:latin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9D9004-0DB6-EDDB-0AC0-89CAB7134386}"/>
              </a:ext>
            </a:extLst>
          </p:cNvPr>
          <p:cNvSpPr txBox="1"/>
          <p:nvPr/>
        </p:nvSpPr>
        <p:spPr>
          <a:xfrm>
            <a:off x="3510578" y="3810149"/>
            <a:ext cx="33281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Methodology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84206-3788-9EAA-D488-D8A6E5997976}"/>
              </a:ext>
            </a:extLst>
          </p:cNvPr>
          <p:cNvSpPr txBox="1"/>
          <p:nvPr/>
        </p:nvSpPr>
        <p:spPr>
          <a:xfrm>
            <a:off x="3514575" y="3872229"/>
            <a:ext cx="4858310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</a:rPr>
              <a:t>Computational Modeling </a:t>
            </a:r>
            <a:endParaRPr lang="en-US"/>
          </a:p>
          <a:p>
            <a:pPr>
              <a:buFont typeface="Arial"/>
              <a:buChar char="•"/>
            </a:pPr>
            <a:r>
              <a:rPr lang="en-US" sz="1200" b="1">
                <a:latin typeface="Times New Roman"/>
              </a:rPr>
              <a:t>A 3D aorta model was designed using SolidWorks and imported into COMSOL Multiphysics.</a:t>
            </a:r>
          </a:p>
          <a:p>
            <a:pPr>
              <a:buFont typeface="Arial"/>
              <a:buChar char="•"/>
            </a:pPr>
            <a:r>
              <a:rPr lang="en-US" sz="1200" b="1">
                <a:latin typeface="Times New Roman"/>
              </a:rPr>
              <a:t>The finite element method (FEM) was used to solve equations.</a:t>
            </a:r>
          </a:p>
          <a:p>
            <a:pPr>
              <a:buFont typeface="Arial"/>
              <a:buChar char="•"/>
            </a:pPr>
            <a:r>
              <a:rPr lang="en-US" sz="1200" b="1">
                <a:latin typeface="Times New Roman"/>
              </a:rPr>
              <a:t>Variable viscosity levels were tested to assess their effect on blood flow and artery behavior.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ECAD5-2DCB-2D1A-C0C4-2CAC96DBAC1F}"/>
              </a:ext>
            </a:extLst>
          </p:cNvPr>
          <p:cNvSpPr txBox="1"/>
          <p:nvPr/>
        </p:nvSpPr>
        <p:spPr>
          <a:xfrm>
            <a:off x="3504415" y="4827268"/>
            <a:ext cx="4868470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  <a:cs typeface="Times New Roman"/>
              </a:rPr>
              <a:t>Governing Equations</a:t>
            </a:r>
            <a:r>
              <a:rPr lang="en-US" b="1">
                <a:solidFill>
                  <a:srgbClr val="C00000"/>
                </a:solidFill>
                <a:latin typeface="Times New Roman"/>
              </a:rPr>
              <a:t> </a:t>
            </a:r>
            <a:endParaRPr lang="en-US"/>
          </a:p>
          <a:p>
            <a:pPr>
              <a:buFont typeface="Arial"/>
              <a:buChar char="•"/>
            </a:pPr>
            <a:r>
              <a:rPr lang="en-US" sz="1200" b="1">
                <a:latin typeface="Times New Roman"/>
                <a:cs typeface="Times New Roman"/>
              </a:rPr>
              <a:t>Navier-Stokes equations for incompressible, viscous fluid motion.</a:t>
            </a:r>
          </a:p>
          <a:p>
            <a:pPr>
              <a:buFont typeface="Arial"/>
              <a:buChar char="•"/>
            </a:pPr>
            <a:r>
              <a:rPr lang="en-US" sz="1200" b="1">
                <a:latin typeface="Times New Roman"/>
                <a:cs typeface="Times New Roman"/>
              </a:rPr>
              <a:t>Continuity equation for mass conservation.</a:t>
            </a:r>
          </a:p>
          <a:p>
            <a:pPr>
              <a:buFont typeface="Arial"/>
              <a:buChar char="•"/>
            </a:pPr>
            <a:r>
              <a:rPr lang="en-US" sz="1200" b="1">
                <a:latin typeface="Times New Roman"/>
                <a:cs typeface="Times New Roman"/>
              </a:rPr>
              <a:t>Stress-strain equations for arterial deformation analysis (FSI model).</a:t>
            </a:r>
          </a:p>
          <a:p>
            <a:pPr marL="285750" indent="-285750">
              <a:buFont typeface="Arial,Sans-Serif"/>
              <a:buChar char="•"/>
            </a:pPr>
            <a:endParaRPr lang="en-US" sz="13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4A7C5-A0A5-FA12-1459-738421F9A1E3}"/>
              </a:ext>
            </a:extLst>
          </p:cNvPr>
          <p:cNvSpPr txBox="1"/>
          <p:nvPr/>
        </p:nvSpPr>
        <p:spPr>
          <a:xfrm>
            <a:off x="3514575" y="5548627"/>
            <a:ext cx="4868470" cy="13926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  <a:cs typeface="Times New Roman"/>
              </a:rPr>
              <a:t>Simulation Setup </a:t>
            </a:r>
          </a:p>
          <a:p>
            <a:pPr>
              <a:buFont typeface="Arial"/>
              <a:buChar char="•"/>
            </a:pPr>
            <a:r>
              <a:rPr lang="en-US" sz="1150" b="1">
                <a:solidFill>
                  <a:schemeClr val="tx1"/>
                </a:solidFill>
                <a:latin typeface="Times New Roman"/>
              </a:rPr>
              <a:t>The inlet velocity profile was set to mimic pulsatile blood flow.</a:t>
            </a:r>
            <a:endParaRPr lang="en-US" sz="115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150" b="1">
                <a:solidFill>
                  <a:schemeClr val="tx1"/>
                </a:solidFill>
                <a:latin typeface="Times New Roman"/>
              </a:rPr>
              <a:t>Boundary conditions:</a:t>
            </a:r>
          </a:p>
          <a:p>
            <a:pPr>
              <a:buFont typeface="Arial"/>
              <a:buChar char="•"/>
            </a:pPr>
            <a:r>
              <a:rPr lang="en-US" sz="1150" b="1">
                <a:solidFill>
                  <a:schemeClr val="tx1"/>
                </a:solidFill>
                <a:latin typeface="Times New Roman"/>
              </a:rPr>
              <a:t>Inlet pressure = 126.09 mmHg.</a:t>
            </a:r>
          </a:p>
          <a:p>
            <a:pPr>
              <a:buFont typeface="Arial"/>
              <a:buChar char="•"/>
            </a:pPr>
            <a:r>
              <a:rPr lang="en-US" sz="1150" b="1">
                <a:solidFill>
                  <a:schemeClr val="tx1"/>
                </a:solidFill>
                <a:latin typeface="Times New Roman"/>
              </a:rPr>
              <a:t>Time step = 0.005 s over 1.5 s simulation period.</a:t>
            </a:r>
          </a:p>
          <a:p>
            <a:pPr>
              <a:buFont typeface="Arial"/>
              <a:buChar char="•"/>
            </a:pPr>
            <a:r>
              <a:rPr lang="en-US" sz="1150" b="1">
                <a:solidFill>
                  <a:schemeClr val="tx1"/>
                </a:solidFill>
                <a:latin typeface="Times New Roman"/>
              </a:rPr>
              <a:t>Mesh convergence analysis was conducted to ensure accuracy.</a:t>
            </a:r>
          </a:p>
          <a:p>
            <a:pPr marL="285750" indent="-285750">
              <a:buFont typeface="Arial,Sans-Serif"/>
              <a:buChar char="•"/>
            </a:pPr>
            <a:endParaRPr lang="en-US" sz="1300" b="1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5EC702-7AA0-6922-3EEF-879485FEB94C}"/>
              </a:ext>
            </a:extLst>
          </p:cNvPr>
          <p:cNvSpPr/>
          <p:nvPr/>
        </p:nvSpPr>
        <p:spPr>
          <a:xfrm>
            <a:off x="8489278" y="1772770"/>
            <a:ext cx="3623532" cy="4935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47C15-C755-A13E-9679-9D3082C399D3}"/>
              </a:ext>
            </a:extLst>
          </p:cNvPr>
          <p:cNvSpPr txBox="1"/>
          <p:nvPr/>
        </p:nvSpPr>
        <p:spPr>
          <a:xfrm>
            <a:off x="8488978" y="1767989"/>
            <a:ext cx="3622787" cy="22082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50" b="1">
                <a:latin typeface="Times New Roman"/>
              </a:rPr>
              <a:t>Results :</a:t>
            </a:r>
            <a:endParaRPr lang="en-US"/>
          </a:p>
          <a:p>
            <a:pPr marL="285750" indent="-285750">
              <a:buChar char="•"/>
            </a:pPr>
            <a:r>
              <a:rPr lang="en-US" sz="1250" b="1">
                <a:solidFill>
                  <a:schemeClr val="tx1"/>
                </a:solidFill>
                <a:latin typeface="Times New Roman"/>
              </a:rPr>
              <a:t>Higher blood viscosity reduces velocity, increasing arterial stress.</a:t>
            </a:r>
            <a:endParaRPr lang="en-US" b="1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Char char="•"/>
            </a:pPr>
            <a:r>
              <a:rPr lang="en-US" sz="1250" b="1">
                <a:solidFill>
                  <a:schemeClr val="tx1"/>
                </a:solidFill>
                <a:latin typeface="Times New Roman"/>
              </a:rPr>
              <a:t>Increased viscosity leads to higher pressure at the carotid artery, restricting blood flow.</a:t>
            </a:r>
            <a:endParaRPr lang="en-US" b="1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Char char="•"/>
            </a:pPr>
            <a:r>
              <a:rPr lang="en-US" sz="1250" b="1">
                <a:solidFill>
                  <a:schemeClr val="tx1"/>
                </a:solidFill>
                <a:latin typeface="Times New Roman"/>
              </a:rPr>
              <a:t>Arterial deformation decreases with increasing viscosity, indicating stiffness.</a:t>
            </a:r>
            <a:endParaRPr lang="en-US" b="1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Char char="•"/>
            </a:pPr>
            <a:r>
              <a:rPr lang="en-US" sz="1250" b="1">
                <a:solidFill>
                  <a:schemeClr val="tx1"/>
                </a:solidFill>
                <a:latin typeface="Times New Roman"/>
              </a:rPr>
              <a:t>The model confirmed recirculation zones that could contribute to plaque formation.</a:t>
            </a:r>
            <a:endParaRPr lang="en-US" b="1">
              <a:solidFill>
                <a:schemeClr val="tx1"/>
              </a:solidFill>
              <a:latin typeface="Times New Roman"/>
            </a:endParaRPr>
          </a:p>
          <a:p>
            <a:pPr algn="ctr"/>
            <a:endParaRPr lang="en-US" sz="1250" b="1">
              <a:solidFill>
                <a:srgbClr val="C00000"/>
              </a:solidFill>
              <a:latin typeface="Times New Roman"/>
            </a:endParaRPr>
          </a:p>
          <a:p>
            <a:endParaRPr lang="en-US" sz="1250" b="1">
              <a:latin typeface="Times New Roman"/>
            </a:endParaRPr>
          </a:p>
        </p:txBody>
      </p:sp>
      <p:pic>
        <p:nvPicPr>
          <p:cNvPr id="3" name="Picture 2" descr="A drawing of a structure&#10;&#10;AI-generated content may be incorrect.">
            <a:extLst>
              <a:ext uri="{FF2B5EF4-FFF2-40B4-BE49-F238E27FC236}">
                <a16:creationId xmlns:a16="http://schemas.microsoft.com/office/drawing/2014/main" id="{1ADB99AC-9BFC-2803-CB35-B94655E05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882" y="1735772"/>
            <a:ext cx="2845435" cy="2014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7FE4BC-CFE7-F72F-8F00-5AAC540E8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097" y="3647440"/>
            <a:ext cx="1571326" cy="2905760"/>
          </a:xfrm>
          <a:prstGeom prst="rect">
            <a:avLst/>
          </a:prstGeom>
        </p:spPr>
      </p:pic>
      <p:pic>
        <p:nvPicPr>
          <p:cNvPr id="20" name="Picture 19" descr="A diagram of a rainbow&#10;&#10;AI-generated content may be incorrect.">
            <a:extLst>
              <a:ext uri="{FF2B5EF4-FFF2-40B4-BE49-F238E27FC236}">
                <a16:creationId xmlns:a16="http://schemas.microsoft.com/office/drawing/2014/main" id="{741F087D-1B76-D130-F05A-25F187C97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0467" y="3647440"/>
            <a:ext cx="1751065" cy="2915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7D9037-11C1-B2E0-646D-A99F78C3D1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54" t="353" r="4694" b="3242"/>
          <a:stretch/>
        </p:blipFill>
        <p:spPr>
          <a:xfrm>
            <a:off x="6369558" y="1775359"/>
            <a:ext cx="2013505" cy="19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0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45D3BD5A-C2E7-DE4B-1C9C-EEEA8B2ED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5">
            <a:extLst>
              <a:ext uri="{FF2B5EF4-FFF2-40B4-BE49-F238E27FC236}">
                <a16:creationId xmlns:a16="http://schemas.microsoft.com/office/drawing/2014/main" id="{4FD5C380-91C0-5978-2DBE-57EB235F7B09}"/>
              </a:ext>
            </a:extLst>
          </p:cNvPr>
          <p:cNvCxnSpPr/>
          <p:nvPr/>
        </p:nvCxnSpPr>
        <p:spPr>
          <a:xfrm>
            <a:off x="132600" y="898191"/>
            <a:ext cx="1192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5">
            <a:extLst>
              <a:ext uri="{FF2B5EF4-FFF2-40B4-BE49-F238E27FC236}">
                <a16:creationId xmlns:a16="http://schemas.microsoft.com/office/drawing/2014/main" id="{291E5F47-152C-2DCC-D07F-FD05C66B9706}"/>
              </a:ext>
            </a:extLst>
          </p:cNvPr>
          <p:cNvSpPr txBox="1"/>
          <p:nvPr/>
        </p:nvSpPr>
        <p:spPr>
          <a:xfrm>
            <a:off x="0" y="144179"/>
            <a:ext cx="5320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Literature Survey</a:t>
            </a:r>
            <a:endParaRPr sz="4000" b="1" i="0" u="none" strike="noStrike" cap="none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</p:txBody>
      </p:sp>
      <p:pic>
        <p:nvPicPr>
          <p:cNvPr id="88" name="Google Shape;88;p5">
            <a:extLst>
              <a:ext uri="{FF2B5EF4-FFF2-40B4-BE49-F238E27FC236}">
                <a16:creationId xmlns:a16="http://schemas.microsoft.com/office/drawing/2014/main" id="{031191FE-9B04-9B2B-7867-1925F3DEE2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961" y="118733"/>
            <a:ext cx="2335772" cy="6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>
            <a:extLst>
              <a:ext uri="{FF2B5EF4-FFF2-40B4-BE49-F238E27FC236}">
                <a16:creationId xmlns:a16="http://schemas.microsoft.com/office/drawing/2014/main" id="{5FF3AC25-6381-FBE2-B373-DAFCFF422C48}"/>
              </a:ext>
            </a:extLst>
          </p:cNvPr>
          <p:cNvSpPr txBox="1"/>
          <p:nvPr/>
        </p:nvSpPr>
        <p:spPr>
          <a:xfrm>
            <a:off x="10880840" y="6243761"/>
            <a:ext cx="1219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67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>
            <a:extLst>
              <a:ext uri="{FF2B5EF4-FFF2-40B4-BE49-F238E27FC236}">
                <a16:creationId xmlns:a16="http://schemas.microsoft.com/office/drawing/2014/main" id="{176D1A55-EAD9-BFCB-2E92-B846C5124E58}"/>
              </a:ext>
            </a:extLst>
          </p:cNvPr>
          <p:cNvSpPr txBox="1"/>
          <p:nvPr/>
        </p:nvSpPr>
        <p:spPr>
          <a:xfrm>
            <a:off x="0" y="815477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 b="1" dirty="0">
                <a:latin typeface="Times New Roman"/>
                <a:ea typeface="Times New Roman"/>
                <a:sym typeface="Times New Roman"/>
              </a:rPr>
              <a:t>Numerical investigation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sym typeface="Times New Roman"/>
              </a:rPr>
              <a:t>of </a:t>
            </a:r>
            <a:r>
              <a:rPr lang="en-US" sz="1800" b="1" dirty="0">
                <a:latin typeface="Times New Roman"/>
                <a:ea typeface="Times New Roman"/>
                <a:sym typeface="Times New Roman"/>
              </a:rPr>
              <a:t>the blood flow through the middle cerebral artery </a:t>
            </a:r>
            <a:endParaRPr lang="en-US" b="1" dirty="0">
              <a:latin typeface="Times New Roman"/>
            </a:endParaRPr>
          </a:p>
          <a:p>
            <a:pPr algn="ctr"/>
            <a:r>
              <a:rPr lang="en-US" sz="1600" b="1" dirty="0">
                <a:latin typeface="Times New Roman"/>
                <a:sym typeface="Times New Roman"/>
              </a:rPr>
              <a:t>Seyed Esmail Razavi, Vahid </a:t>
            </a:r>
            <a:r>
              <a:rPr lang="en-US" sz="1600" b="1" dirty="0" err="1">
                <a:latin typeface="Times New Roman"/>
                <a:sym typeface="Times New Roman"/>
              </a:rPr>
              <a:t>Farhangmehr</a:t>
            </a:r>
            <a:r>
              <a:rPr lang="en-US" sz="1600" b="1" dirty="0">
                <a:latin typeface="Times New Roman"/>
                <a:sym typeface="Times New Roman"/>
              </a:rPr>
              <a:t>, Nafiseh </a:t>
            </a:r>
            <a:r>
              <a:rPr lang="en-US" sz="1600" b="1" dirty="0" err="1">
                <a:latin typeface="Times New Roman"/>
                <a:sym typeface="Times New Roman"/>
              </a:rPr>
              <a:t>Zendeali</a:t>
            </a:r>
            <a:endParaRPr lang="en-US" sz="1600" b="1" dirty="0">
              <a:latin typeface="Times New Roman"/>
            </a:endParaRPr>
          </a:p>
          <a:p>
            <a:pPr algn="ctr"/>
            <a:r>
              <a:rPr lang="en-US" b="1" dirty="0">
                <a:solidFill>
                  <a:srgbClr val="006621"/>
                </a:solidFill>
                <a:highlight>
                  <a:srgbClr val="FFFFFF"/>
                </a:highlight>
                <a:latin typeface="Times New Roman"/>
                <a:sym typeface="Times New Roman"/>
              </a:rPr>
              <a:t>BioImpacts, 2018, 8(3), 195-200</a:t>
            </a:r>
            <a:endParaRPr b="1" dirty="0">
              <a:latin typeface="Times New Roman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C2A9BB-E460-3679-D719-A6551881621F}"/>
              </a:ext>
            </a:extLst>
          </p:cNvPr>
          <p:cNvCxnSpPr/>
          <p:nvPr/>
        </p:nvCxnSpPr>
        <p:spPr>
          <a:xfrm>
            <a:off x="4482" y="1664446"/>
            <a:ext cx="12189759" cy="3809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7136155-02BF-3F06-7E7D-1D4C5D119445}"/>
              </a:ext>
            </a:extLst>
          </p:cNvPr>
          <p:cNvSpPr/>
          <p:nvPr/>
        </p:nvSpPr>
        <p:spPr>
          <a:xfrm>
            <a:off x="45122" y="1782929"/>
            <a:ext cx="3379692" cy="4935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F2F8F-81BD-6114-74E7-32C5A1AED2BC}"/>
              </a:ext>
            </a:extLst>
          </p:cNvPr>
          <p:cNvSpPr/>
          <p:nvPr/>
        </p:nvSpPr>
        <p:spPr>
          <a:xfrm>
            <a:off x="3500718" y="3814931"/>
            <a:ext cx="4873212" cy="29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1D356-65B2-A468-CD9F-CB757A578511}"/>
              </a:ext>
            </a:extLst>
          </p:cNvPr>
          <p:cNvSpPr txBox="1"/>
          <p:nvPr/>
        </p:nvSpPr>
        <p:spPr>
          <a:xfrm>
            <a:off x="14642" y="1772768"/>
            <a:ext cx="3354891" cy="25391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Times New Roman"/>
              </a:rPr>
              <a:t>Introduction </a:t>
            </a:r>
          </a:p>
          <a:p>
            <a:pPr marL="285750" indent="-285750" algn="just">
              <a:buChar char="•"/>
            </a:pPr>
            <a:r>
              <a:rPr lang="en-US" sz="1300" b="1">
                <a:latin typeface="Times New Roman"/>
              </a:rPr>
              <a:t>Stroke is the second leading cause of death globally (WHO report, 2012).</a:t>
            </a:r>
          </a:p>
          <a:p>
            <a:pPr marL="285750" indent="-285750" algn="just">
              <a:buChar char="•"/>
            </a:pPr>
            <a:r>
              <a:rPr lang="en-US" sz="1300" b="1">
                <a:latin typeface="Times New Roman"/>
              </a:rPr>
              <a:t>Ischemic stroke, caused by blood clots or stenosis, mainly affects middle cerebral arteries (MCAs).</a:t>
            </a:r>
          </a:p>
          <a:p>
            <a:pPr marL="285750" indent="-285750" algn="just">
              <a:buChar char="•"/>
            </a:pPr>
            <a:r>
              <a:rPr lang="en-US" sz="1300" b="1">
                <a:latin typeface="Times New Roman"/>
              </a:rPr>
              <a:t>This study uses Computational Fluid Dynamics (CFD) simulations to analyze blood flow in MCA.</a:t>
            </a:r>
          </a:p>
          <a:p>
            <a:pPr marL="285750" indent="-285750" algn="just">
              <a:buChar char="•"/>
            </a:pPr>
            <a:r>
              <a:rPr lang="en-US" sz="1300" b="1">
                <a:latin typeface="Times New Roman"/>
              </a:rPr>
              <a:t>Newtonian vs. Non-Newtonian models were compared for realistic blood flow representation.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98C2C-F284-DCA8-71ED-ABC2C3F3D90B}"/>
              </a:ext>
            </a:extLst>
          </p:cNvPr>
          <p:cNvSpPr txBox="1"/>
          <p:nvPr/>
        </p:nvSpPr>
        <p:spPr>
          <a:xfrm>
            <a:off x="3510578" y="3810149"/>
            <a:ext cx="33281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Methodology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7CF43-EE34-DB73-B4B7-347A55AACEAB}"/>
              </a:ext>
            </a:extLst>
          </p:cNvPr>
          <p:cNvSpPr txBox="1"/>
          <p:nvPr/>
        </p:nvSpPr>
        <p:spPr>
          <a:xfrm>
            <a:off x="3514575" y="3872229"/>
            <a:ext cx="4858310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</a:rPr>
              <a:t>Computational Modeling </a:t>
            </a:r>
            <a:endParaRPr lang="en-US"/>
          </a:p>
          <a:p>
            <a:pPr algn="just">
              <a:buFont typeface="Arial"/>
              <a:buChar char="•"/>
            </a:pPr>
            <a:r>
              <a:rPr lang="en-US" sz="1200" b="1">
                <a:latin typeface="Times New Roman"/>
              </a:rPr>
              <a:t>A 3D MCA model was created using CT angiography data from a 75-year-old man.</a:t>
            </a:r>
            <a:endParaRPr lang="en-US" b="1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200" b="1">
                <a:latin typeface="Times New Roman"/>
              </a:rPr>
              <a:t>Blood was assumed to be laminar, incompressible, and unsteady.</a:t>
            </a:r>
            <a:endParaRPr lang="en-US" b="1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200" b="1">
                <a:latin typeface="Times New Roman"/>
              </a:rPr>
              <a:t>Used COMSOL Multiphysics 5.2 with Galerkin's finite element method (FEM).</a:t>
            </a:r>
            <a:endParaRPr lang="en-US" b="1">
              <a:latin typeface="Times New Roman"/>
            </a:endParaRPr>
          </a:p>
          <a:p>
            <a:pPr>
              <a:buFont typeface="Arial"/>
              <a:buChar char="•"/>
            </a:pPr>
            <a:endParaRPr lang="en-US" sz="1200" b="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0868B-B123-5F4A-2C77-8A289B38A38D}"/>
              </a:ext>
            </a:extLst>
          </p:cNvPr>
          <p:cNvSpPr txBox="1"/>
          <p:nvPr/>
        </p:nvSpPr>
        <p:spPr>
          <a:xfrm>
            <a:off x="3504415" y="4827268"/>
            <a:ext cx="4868470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  <a:cs typeface="Times New Roman"/>
              </a:rPr>
              <a:t>Governing Equations</a:t>
            </a:r>
            <a:r>
              <a:rPr lang="en-US" b="1">
                <a:solidFill>
                  <a:srgbClr val="C00000"/>
                </a:solidFill>
                <a:latin typeface="Times New Roman"/>
              </a:rPr>
              <a:t> </a:t>
            </a:r>
            <a:endParaRPr lang="en-US"/>
          </a:p>
          <a:p>
            <a:pPr algn="just">
              <a:buFont typeface="Arial"/>
              <a:buChar char="•"/>
            </a:pPr>
            <a:r>
              <a:rPr lang="en-US" sz="1200" b="1">
                <a:latin typeface="Times New Roman"/>
              </a:rPr>
              <a:t>Continuity equation for mass conservation.</a:t>
            </a:r>
            <a:endParaRPr lang="en-US" b="1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200" b="1">
                <a:latin typeface="Times New Roman"/>
              </a:rPr>
              <a:t>Navier-Stokes equations for momentum conservation.</a:t>
            </a:r>
            <a:endParaRPr lang="en-US" b="1"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200" b="1">
                <a:latin typeface="Times New Roman"/>
              </a:rPr>
              <a:t>Carreau-Yasuda model was applied for non-Newtonian viscosity effects.</a:t>
            </a:r>
            <a:endParaRPr lang="en-US" b="1">
              <a:latin typeface="Times New Roman"/>
            </a:endParaRPr>
          </a:p>
          <a:p>
            <a:pPr algn="just">
              <a:buFont typeface="Arial"/>
              <a:buChar char="•"/>
            </a:pPr>
            <a:endParaRPr lang="en-US" sz="12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6D3D4-4D00-6411-D6AA-A684119A44AF}"/>
              </a:ext>
            </a:extLst>
          </p:cNvPr>
          <p:cNvSpPr txBox="1"/>
          <p:nvPr/>
        </p:nvSpPr>
        <p:spPr>
          <a:xfrm>
            <a:off x="3514575" y="5548627"/>
            <a:ext cx="48684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Times New Roman"/>
                <a:cs typeface="Times New Roman"/>
              </a:rPr>
              <a:t>Simulation Setup </a:t>
            </a:r>
          </a:p>
          <a:p>
            <a:pPr algn="just">
              <a:buFont typeface="Arial"/>
              <a:buChar char="•"/>
            </a:pPr>
            <a:r>
              <a:rPr lang="en-US" sz="1150" b="1">
                <a:solidFill>
                  <a:schemeClr val="tx1"/>
                </a:solidFill>
                <a:latin typeface="Times New Roman"/>
              </a:rPr>
              <a:t>Unstructured tetrahedral meshing was used for high accuracy.</a:t>
            </a:r>
            <a:endParaRPr lang="en-US" sz="115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150" b="1">
                <a:solidFill>
                  <a:schemeClr val="tx1"/>
                </a:solidFill>
                <a:latin typeface="Times New Roman"/>
              </a:rPr>
              <a:t>Simulated pulsatile blood flow with inlet velocity from Doppler ultrasound tests.</a:t>
            </a:r>
            <a:endParaRPr lang="en-US" b="1">
              <a:solidFill>
                <a:schemeClr val="tx1"/>
              </a:solidFill>
              <a:latin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1150" b="1">
                <a:solidFill>
                  <a:schemeClr val="tx1"/>
                </a:solidFill>
                <a:latin typeface="Times New Roman"/>
              </a:rPr>
              <a:t>Constant pressure = 1440 Pa at the outlet with no-slip boundary conditions.</a:t>
            </a:r>
            <a:endParaRPr lang="en-US" b="1">
              <a:solidFill>
                <a:schemeClr val="tx1"/>
              </a:solidFill>
              <a:latin typeface="Times New Roman"/>
            </a:endParaRPr>
          </a:p>
          <a:p>
            <a:pPr>
              <a:buFont typeface="Arial"/>
              <a:buChar char="•"/>
            </a:pPr>
            <a:endParaRPr lang="en-US" sz="1150" b="1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Arial,Sans-Serif"/>
              <a:buChar char="•"/>
            </a:pPr>
            <a:endParaRPr lang="en-US" sz="1300" b="1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D8366A-F8D1-17D7-2EF5-575D52AB5EA7}"/>
              </a:ext>
            </a:extLst>
          </p:cNvPr>
          <p:cNvSpPr/>
          <p:nvPr/>
        </p:nvSpPr>
        <p:spPr>
          <a:xfrm>
            <a:off x="8489278" y="1772770"/>
            <a:ext cx="3623532" cy="4935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1EFE5-0EA4-76A7-5145-CF21F26DB835}"/>
              </a:ext>
            </a:extLst>
          </p:cNvPr>
          <p:cNvSpPr txBox="1"/>
          <p:nvPr/>
        </p:nvSpPr>
        <p:spPr>
          <a:xfrm>
            <a:off x="8488978" y="1767989"/>
            <a:ext cx="3622787" cy="25930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50" b="1">
                <a:latin typeface="Times New Roman"/>
              </a:rPr>
              <a:t>Results :</a:t>
            </a:r>
            <a:endParaRPr lang="en-US"/>
          </a:p>
          <a:p>
            <a:pPr algn="just">
              <a:buChar char="•"/>
            </a:pPr>
            <a:r>
              <a:rPr lang="en-US" sz="1250" b="1">
                <a:solidFill>
                  <a:schemeClr val="tx1"/>
                </a:solidFill>
                <a:latin typeface="Times New Roman"/>
              </a:rPr>
              <a:t>Newtonian and non-Newtonian models showed minimal difference, making the Newtonian assumption valid for MCA.</a:t>
            </a:r>
            <a:endParaRPr lang="en-US" b="1">
              <a:solidFill>
                <a:schemeClr val="tx1"/>
              </a:solidFill>
              <a:latin typeface="Times New Roman"/>
            </a:endParaRPr>
          </a:p>
          <a:p>
            <a:pPr algn="just">
              <a:buChar char="•"/>
            </a:pPr>
            <a:r>
              <a:rPr lang="en-US" sz="1250" b="1">
                <a:solidFill>
                  <a:schemeClr val="tx1"/>
                </a:solidFill>
                <a:latin typeface="Times New Roman"/>
              </a:rPr>
              <a:t>The most vulnerable region for atherosclerosis was found at the highest curvature of MCA branches.</a:t>
            </a:r>
            <a:endParaRPr lang="en-US" b="1">
              <a:solidFill>
                <a:schemeClr val="tx1"/>
              </a:solidFill>
              <a:latin typeface="Times New Roman"/>
            </a:endParaRPr>
          </a:p>
          <a:p>
            <a:pPr algn="just">
              <a:buChar char="•"/>
            </a:pPr>
            <a:r>
              <a:rPr lang="en-US" sz="1250" b="1">
                <a:solidFill>
                  <a:schemeClr val="tx1"/>
                </a:solidFill>
                <a:latin typeface="Times New Roman"/>
              </a:rPr>
              <a:t>Velocity peaks occurred at stenotic regions, altering flow dynamics and potentially increasing stroke risk.</a:t>
            </a:r>
            <a:endParaRPr lang="en-US" b="1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Char char="•"/>
            </a:pPr>
            <a:endParaRPr lang="en-US" sz="1250" b="1">
              <a:solidFill>
                <a:schemeClr val="tx1"/>
              </a:solidFill>
              <a:latin typeface="Times New Roman"/>
            </a:endParaRPr>
          </a:p>
          <a:p>
            <a:pPr algn="ctr"/>
            <a:endParaRPr lang="en-US" sz="1250" b="1">
              <a:solidFill>
                <a:srgbClr val="C00000"/>
              </a:solidFill>
              <a:latin typeface="Times New Roman"/>
            </a:endParaRPr>
          </a:p>
          <a:p>
            <a:endParaRPr lang="en-US" sz="1250" b="1">
              <a:latin typeface="Times New Roman"/>
            </a:endParaRPr>
          </a:p>
        </p:txBody>
      </p:sp>
      <p:pic>
        <p:nvPicPr>
          <p:cNvPr id="9" name="Picture 8" descr="A graph of shear stress&#10;&#10;AI-generated content may be incorrect.">
            <a:extLst>
              <a:ext uri="{FF2B5EF4-FFF2-40B4-BE49-F238E27FC236}">
                <a16:creationId xmlns:a16="http://schemas.microsoft.com/office/drawing/2014/main" id="{FA8906BD-37EC-6A24-5CE4-78934C664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0" y="3768408"/>
            <a:ext cx="1818640" cy="2379345"/>
          </a:xfrm>
          <a:prstGeom prst="rect">
            <a:avLst/>
          </a:prstGeom>
        </p:spPr>
      </p:pic>
      <p:pic>
        <p:nvPicPr>
          <p:cNvPr id="10" name="Picture 9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7FBD87B-2B10-0F8D-BCD7-5B0005D60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555" y="3813493"/>
            <a:ext cx="1786890" cy="2319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EB9DFB-E8B5-BD66-5169-D6EEB0A00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533" y="1785938"/>
            <a:ext cx="2756535" cy="1975485"/>
          </a:xfrm>
          <a:prstGeom prst="rect">
            <a:avLst/>
          </a:prstGeom>
        </p:spPr>
      </p:pic>
      <p:pic>
        <p:nvPicPr>
          <p:cNvPr id="13" name="Picture 12" descr="A diagram of a streamline&#10;&#10;AI-generated content may be incorrect.">
            <a:extLst>
              <a:ext uri="{FF2B5EF4-FFF2-40B4-BE49-F238E27FC236}">
                <a16:creationId xmlns:a16="http://schemas.microsoft.com/office/drawing/2014/main" id="{90C02F7E-342E-1AF3-AA08-299EF6F29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862" y="1783398"/>
            <a:ext cx="212915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7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SOL LIVELINK TAG" val="&lt;!-- &#10;PropSet elements are populated with properties elements in format &lt;Property name=&quot;&quot; value=&quot;&quot; type=&quot;&quot;/&gt;&#10;LinkType element has either Image, or Table as value.&#10;--&gt;&lt;Root completeVersion=&quot;6.1.0.x&quot; formatVersion=&quot;2.0.0.0&quot; version=&quot;6.3.0.290&quot;&gt;&lt;VersionInformation&gt;&lt;Version&gt;1&lt;/Version&gt;&lt;/VersionInformation&gt;&lt;Entity&gt;/result/feature/pg1&lt;/Entity&gt;&lt;Tag&gt;pg1&lt;/Tag&gt;&lt;Node&gt;Results &amp;gt; Stress (solid)&lt;/Node&gt;&lt;LinkType&gt;Image&lt;/LinkType&gt;&lt;ModelLink directoryType=&quot;none&quot;&gt;E:\V_sim\6_sem\Strain_analysis.mph&lt;/ModelLink&gt;&lt;LocalPath&gt;Strain_analysis.mph&lt;/LocalPath&gt;&lt;SDim&gt;3&lt;/SDim&gt;&lt;Locked&gt;false&lt;/Locked&gt;&lt;PropSet id=&quot;image&quot;&gt;&lt;Property name=&quot;batch&quot; type=&quot;bool&quot; value=&quot;off&quot;/&gt;&lt;Property name=&quot;view&quot; type=&quot;reference&quot; value=&quot;auto&quot;/&gt;&lt;Property name=&quot;animating&quot; type=&quot;bool&quot; value=&quot;off&quot;/&gt;&lt;Property name=&quot;isclientfile&quot; type=&quot;bool&quot; value=&quot;on&quot;/&gt;&lt;Property name=&quot;isforreport&quot; type=&quot;bool&quot; value=&quot;on&quot;/&gt;&lt;Property name=&quot;size&quot; type=&quot;string&quot; value=&quot;presentation&quot;/&gt;&lt;Property name=&quot;hiddensize&quot; type=&quot;group&quot; value=&quot;manual&quot;/&gt;&lt;Property name=&quot;unit&quot; type=&quot;group&quot; value=&quot;px&quot;/&gt;&lt;Property name=&quot;lockratio&quot; type=&quot;bool&quot; value=&quot;off&quot;/&gt;&lt;Property name=&quot;aspectratio&quot; type=&quot;real&quot; value=&quot;1&quot;/&gt;&lt;Property name=&quot;width&quot; type=&quot;real&quot; value=&quot;2160&quot;/&gt;&lt;Property name=&quot;height&quot; type=&quot;real&quot; value=&quot;1620&quot;/&gt;&lt;Property name=&quot;resolution&quot; type=&quot;integer&quot; value=&quot;300&quot;/&gt;&lt;Property name=&quot;overrideresolutionlimit&quot; type=&quot;bool&quot; value=&quot;off&quot;/&gt;&lt;Property name=&quot;sizedesc&quot; type=&quot;string&quot; value=&quot;183 x 137 mm&quot;/&gt;&lt;Property name=&quot;widthpx&quot; type=&quot;integer&quot; value=&quot;0&quot;/&gt;&lt;Property name=&quot;heightpx&quot; type=&quot;integer&quot; value=&quot;0&quot;/&gt;&lt;Property name=&quot;widthexact&quot; type=&quot;real&quot; value=&quot;0&quot;/&gt;&lt;Property name=&quot;heightexact&quot; type=&quot;real&quot; value=&quot;0&quot;/&gt;&lt;Property name=&quot;exactstored&quot; type=&quot;bool&quot; value=&quot;off&quot;/&gt;&lt;Property name=&quot;usage&quot; type=&quot;group&quot; value=&quot;tree&quot;/&gt;&lt;Property name=&quot;zoomextents&quot; type=&quot;bool&quot; value=&quot;on&quot;/&gt;&lt;Property name=&quot;antialias&quot; type=&quot;bool&quot; value=&quot;on&quot;/&gt;&lt;Property name=&quot;screenwidthpx&quot; type=&quot;integer&quot; value=&quot;0&quot;/&gt;&lt;Property name=&quot;screenheightpx&quot; type=&quot;integer&quot; value=&quot;0&quot;/&gt;&lt;Property name=&quot;linkpossible&quot; type=&quot;bool&quot; value=&quot;on&quot;/&gt;&lt;Property name=&quot;heightmultiple&quot; type=&quot;integer&quot; value=&quot;1&quot;/&gt;&lt;Property name=&quot;zoomlevel&quot; type=&quot;integer&quot; value=&quot;0&quot;/&gt;&lt;Property name=&quot;saveepscopy&quot; type=&quot;bool&quot; value=&quot;off&quot;/&gt;&lt;Property name=&quot;resizefactor&quot; type=&quot;integer&quot; value=&quot;1&quot;/&gt;&lt;Property name=&quot;saveprefs&quot; type=&quot;bool&quot; value=&quot;off&quot;/&gt;&lt;Property name=&quot;decorationscale&quot; type=&quot;real&quot; value=&quot;0.6944444179534912&quot;/&gt;&lt;Property name=&quot;clearfilenameafterwards&quot; type=&quot;bool&quot; value=&quot;off&quot;/&gt;&lt;Property name=&quot;allowlinked&quot; type=&quot;bool&quot; value=&quot;on&quot;/&gt;&lt;Property name=&quot;allowpaste&quot; type=&quot;group&quot; value=&quot;on&quot;/&gt;&lt;Property name=&quot;target&quot; type=&quot;group&quot; value=&quot;linked&quot;/&gt;&lt;Property name=&quot;imagetype&quot; type=&quot;group&quot; value=&quot;png&quot;/&gt;&lt;Property name=&quot;alwaysask&quot; type=&quot;bool&quot; value=&quot;off&quot;/&gt;&lt;Property name=&quot;addsuffix&quot; type=&quot;bool&quot; value=&quot;off&quot;/&gt;&lt;Property name=&quot;alloweps&quot; type=&quot;bool&quot; value=&quot;off&quot;/&gt;&lt;Property name=&quot;allowgltf&quot; type=&quot;bool&quot; value=&quot;on&quot;/&gt;&lt;Property name=&quot;lastwrittenfile&quot; type=&quot;string&quot; value=&quot;&quot;/&gt;&lt;Property name=&quot;lastfiletype&quot; type=&quot;string&quot; value=&quot;png&quot;/&gt;&lt;Property name=&quot;context&quot; type=&quot;group&quot; value=&quot;report&quot;/&gt;&lt;Property name=&quot;clusterrootonly&quot; type=&quot;bool&quot; value=&quot;on&quot;/&gt;&lt;Property name=&quot;layoutmode&quot; type=&quot;group&quot; value=&quot;image&quot;/&gt;&lt;Property name=&quot;sdim&quot; type=&quot;group&quot; value=&quot;3&quot;/&gt;&lt;Property name=&quot;options3d&quot; type=&quot;group&quot; value=&quot;on&quot;/&gt;&lt;Property name=&quot;title3d&quot; type=&quot;bool&quot; value=&quot;on&quot;/&gt;&lt;Property name=&quot;legend3d&quot; type=&quot;bool&quot; value=&quot;on&quot;/&gt;&lt;Property name=&quot;grid&quot; type=&quot;bool&quot; value=&quot;on&quot;/&gt;&lt;Property name=&quot;axisorientation&quot; type=&quot;bool&quot; value=&quot;on&quot;/&gt;&lt;Property name=&quot;logo3d&quot; type=&quot;bool&quot; value=&quot;off&quot;/&gt;&lt;Property name=&quot;fontsize&quot; type=&quot;integer&quot; value=&quot;10&quot;/&gt;&lt;Property name=&quot;colortheme&quot; type=&quot;string&quot; value=&quot;globaltheme&quot;/&gt;&lt;Property name=&quot;background&quot; type=&quot;group&quot; value=&quot;transparent&quot;/&gt;&lt;Property name=&quot;resetbeenset&quot; type=&quot;bool&quot; value=&quot;off&quot;/&gt;&lt;Property name=&quot;lockview&quot; type=&quot;string&quot; value=&quot;on&quot;/&gt;&lt;Property name=&quot;linkedinfo&quot; type=&quot;string&quot; value=&quot;&quot;/&gt;&lt;/PropSet&gt;&lt;PropSet id=&quot;view&quot;&gt;&lt;Property name=&quot;renderwireframe&quot; type=&quot;bool&quot; value=&quot;off&quot;/&gt;&lt;Property name=&quot;showlabels&quot; type=&quot;bool&quot; value=&quot;off&quot;/&gt;&lt;Property name=&quot;showDirections&quot; type=&quot;bool&quot; value=&quot;off&quot;/&gt;&lt;Property name=&quot;showgrid&quot; type=&quot;bool&quot; value=&quot;on&quot;/&gt;&lt;Property name=&quot;rendermesh&quot; type=&quot;bool&quot; value=&quot;on&quot;/&gt;&lt;Property name=&quot;showaxisorientation&quot; type=&quot;bool&quot; value=&quot;on&quot;/&gt;&lt;Property name=&quot;showunits&quot; type=&quot;bool&quot; value=&quot;on&quot;/&gt;&lt;Property name=&quot;plotgroupunits&quot; type=&quot;stringarray&quot; value=&quot;, , &quot;/&gt;&lt;Property name=&quot;locked&quot; type=&quot;bool&quot; value=&quot;off&quot;/&gt;&lt;Property name=&quot;rotcenlocked&quot; type=&quot;bool&quot; value=&quot;off&quot;/&gt;&lt;Property name=&quot;istemporary&quot; type=&quot;bool&quot; value=&quot;off&quot;/&gt;&lt;Property name=&quot;isx&quot; type=&quot;bool&quot; value=&quot;off&quot;/&gt;&lt;Property name=&quot;scenelight&quot; type=&quot;group&quot; value=&quot;on&quot;/&gt;&lt;Property name=&quot;totlightintensity&quot; type=&quot;real&quot; value=&quot;1.0&quot;/&gt;&lt;Property name=&quot;usediffuse&quot; type=&quot;bool&quot; value=&quot;on&quot;/&gt;&lt;Property name=&quot;usespecular&quot; type=&quot;bool&quot; value=&quot;on&quot;/&gt;&lt;Property name=&quot;globalambient&quot; type=&quot;group&quot; value=&quot;on&quot;/&gt;&lt;Property name=&quot;totambient&quot; type=&quot;real&quot; value=&quot;0.3&quot;/&gt;&lt;Property name=&quot;ambientcolor&quot; type=&quot;group&quot; value=&quot;white&quot;/&gt;&lt;Property name=&quot;customambientcolor&quot; type=&quot;realarray&quot; value=&quot;1, 1, 1&quot;/&gt;&lt;Property name=&quot;ssao&quot; type=&quot;group&quot; value=&quot;off&quot;/&gt;&lt;Property name=&quot;ssaoradiustype&quot; type=&quot;group&quot; value=&quot;relative&quot;/&gt;&lt;Property name=&quot;ssaoradiusrelative&quot; type=&quot;real&quot; value=&quot;0.4&quot;/&gt;&lt;Property name=&quot;ssaoradiusexplicit&quot; type=&quot;real&quot; value=&quot;0.4&quot;/&gt;&lt;Property name=&quot;ssaomagnitude&quot; type=&quot;real&quot; value=&quot;1.0&quot;/&gt;&lt;Property name=&quot;ssaosqueeze&quot; type=&quot;real&quot; value=&quot;1.0&quot;/&gt;&lt;Property name=&quot;ssaopreset&quot; type=&quot;group&quot; value=&quot;medium&quot;/&gt;&lt;Property name=&quot;ssaonsamples&quot; type=&quot;integer&quot; value=&quot;64&quot;/&gt;&lt;Property name=&quot;ssaoroughness&quot; type=&quot;real&quot; value=&quot;1.0&quot;/&gt;&lt;Property name=&quot;ssaokernelrotationstexturewidth&quot; type=&quot;integer&quot; value=&quot;4&quot;/&gt;&lt;Property name=&quot;ssaosmooth&quot; type=&quot;integer&quot; value=&quot;2&quot;/&gt;&lt;Property name=&quot;ssaonormalawaresmoothing&quot; type=&quot;bool&quot; value=&quot;off&quot;/&gt;&lt;Property name=&quot;ssaoresolution&quot; type=&quot;real&quot; value=&quot;1.0&quot;/&gt;&lt;Property name=&quot;shadowmapping&quot; type=&quot;group&quot; value=&quot;off&quot;/&gt;&lt;Property name=&quot;shadowmappingsoftness&quot; type=&quot;real&quot; value=&quot;0.5&quot;/&gt;&lt;Property name=&quot;shadowmappingstrength&quot; type=&quot;real&quot; value=&quot;0.5&quot;/&gt;&lt;Property name=&quot;shadowmappingpreset&quot; type=&quot;group&quot; value=&quot;low&quot;/&gt;&lt;Property name=&quot;shadowmappingnumberofoccludersamples&quot; type=&quot;integer&quot; value=&quot;8&quot;/&gt;&lt;Property name=&quot;shadowmappingnumberofsamples&quot; type=&quot;integer&quot; value=&quot;16&quot;/&gt;&lt;Property name=&quot;shadowmappingresolution&quot; type=&quot;real&quot; value=&quot;0.5&quot;/&gt;&lt;Property name=&quot;shadowmappingmultisamplingeverywhere&quot; type=&quot;bool&quot; value=&quot;on&quot;/&gt;&lt;Property name=&quot;shadowmappinglimitlightviewfrustums&quot; type=&quot;bool&quot; value=&quot;off&quot;/&gt;&lt;Property name=&quot;shadowmappingaccuratedepthcomparison&quot; type=&quot;group&quot; value=&quot;off&quot;/&gt;&lt;Property name=&quot;shadowmappingnormalawaresmoothing&quot; type=&quot;bool&quot; value=&quot;off&quot;/&gt;&lt;Property name=&quot;shadowmappingbiassettings&quot; type=&quot;group&quot; value=&quot;default&quot;/&gt;&lt;Property name=&quot;shadowmappingconstantdepthbias&quot; type=&quot;real&quot; value=&quot;0.001&quot;/&gt;&lt;Property name=&quot;shadowmappingslopedepthbias&quot; type=&quot;real&quot; value=&quot;0.001&quot;/&gt;&lt;Property name=&quot;shadowmappingnormaloffsetbias&quot; type=&quot;real&quot; value=&quot;0.003&quot;/&gt;&lt;Property name=&quot;flooreffect&quot; type=&quot;group&quot; value=&quot;off&quot;/&gt;&lt;Property name=&quot;flooreffectoriginsettings&quot; type=&quot;group&quot; value=&quot;farthestvertex&quot;/&gt;&lt;Property name=&quot;flooreffectshoworigin&quot; type=&quot;group&quot; value=&quot;off&quot;/&gt;&lt;Property name=&quot;flooreffectorigin&quot; type=&quot;realarray&quot; value=&quot;0, 0, 0&quot;/&gt;&lt;Property name=&quot;flooreffectorigin_vector_method&quot; type=&quot;string&quot; value=&quot;step&quot;/&gt;&lt;Property name=&quot;flooreffectorigin_vector_start&quot; type=&quot;string&quot; value=&quot;&quot;/&gt;&lt;Property name=&quot;flooreffectorigin_vector_stop&quot; type=&quot;string&quot; value=&quot;&quot;/&gt;&lt;Property name=&quot;flooreffectorigin_vector_step&quot; type=&quot;string&quot; value=&quot;&quot;/&gt;&lt;Property name=&quot;flooreffectorigin_vector_numvalues&quot; type=&quot;string&quot; value=&quot;&quot;/&gt;&lt;Property name=&quot;flooreffectorigin_vector_function&quot; type=&quot;string&quot; value=&quot;none&quot;/&gt;&lt;Property name=&quot;flooreffectorigin_vector_interval&quot; type=&quot;string&quot; value=&quot;octave&quot;/&gt;&lt;Property name=&quot;flooreffectorigin_vector_freqperdec&quot; type=&quot;string&quot; value=&quot;&quot;/&gt;&lt;Property name=&quot;flooreffectoffset&quot; type=&quot;real&quot; value=&quot;0.0&quot;/&gt;&lt;Property name=&quot;flooreffectshownormalsettings&quot; type=&quot;group&quot; value=&quot;on&quot;/&gt;&lt;Property name=&quot;flooreffectnormalsettings&quot; type=&quot;group&quot; value=&quot;angle&quot;/&gt;&lt;Property name=&quot;flooreffectshownormal&quot; type=&quot;group&quot; value=&quot;off&quot;/&gt;&lt;Property name=&quot;flooreffectnormalpreset&quot; type=&quot;group&quot; value=&quot;xyplane&quot;/&gt;&lt;Property name=&quot;flooreffectnormal&quot; type=&quot;realarray&quot; value=&quot;0, 0, 1&quot;/&gt;&lt;Property name=&quot;flooreffectnormal_vector_method&quot; type=&quot;string&quot; value=&quot;step&quot;/&gt;&lt;Property name=&quot;flooreffectnormal_vector_start&quot; type=&quot;string&quot; value=&quot;&quot;/&gt;&lt;Property name=&quot;flooreffectnormal_vector_stop&quot; type=&quot;string&quot; value=&quot;&quot;/&gt;&lt;Property name=&quot;flooreffectnormal_vector_step&quot; type=&quot;string&quot; value=&quot;&quot;/&gt;&lt;Property name=&quot;flooreffectnormal_vector_numvalues&quot; type=&quot;string&quot; value=&quot;&quot;/&gt;&lt;Property name=&quot;flooreffectnormal_vector_function&quot; type=&quot;string&quot; value=&quot;none&quot;/&gt;&lt;Property name=&quot;flooreffectnormal_vector_interval&quot; type=&quot;string&quot; value=&quot;octave&quot;/&gt;&lt;Property name=&quot;flooreffectnormal_vector_freqperdec&quot; type=&quot;string&quot; value=&quot;&quot;/&gt;&lt;Property name=&quot;flooreffectshowangle&quot; type=&quot;group&quot; value=&quot;on&quot;/&gt;&lt;Property name=&quot;flooreffectangle&quot; type=&quot;real&quot; value=&quot;5.0&quot;/&gt;&lt;Property name=&quot;flooreffectambientocclusion&quot; type=&quot;bool&quot; value=&quot;on&quot;/&gt;&lt;Property name=&quot;flooreffectshadow&quot; type=&quot;group&quot; value=&quot;on&quot;/&gt;&lt;Property name=&quot;flooreffectshadowblur&quot; type=&quot;real&quot; value=&quot;0.0&quot;/&gt;&lt;Property name=&quot;flooreffecttransparency&quot; type=&quot;real&quot; value=&quot;0&quot;/&gt;&lt;Property name=&quot;displayoutput&quot; type=&quot;group&quot; value=&quot;off&quot;/&gt;&lt;Property name=&quot;displayoutputpreset&quot; type=&quot;group&quot; value=&quot;default&quot;/&gt;&lt;Property name=&quot;displayoutputtonemap&quot; type=&quot;group&quot; value=&quot;4&quot;/&gt;&lt;Property name=&quot;displayoutputgamma&quot; type=&quot;real&quot; value=&quot;2.2&quot;/&gt;&lt;Property name=&quot;displayoutputexposure&quot; type=&quot;real&quot; value=&quot;0.0&quot;/&gt;&lt;Property name=&quot;displayoutputcontrast&quot; type=&quot;real&quot; value=&quot;1.0&quot;/&gt;&lt;Property name=&quot;displayoutputsaturation&quot; type=&quot;real&quot; value=&quot;1.0&quot;/&gt;&lt;Property name=&quot;displayoutputvibrance&quot; type=&quot;real&quot; value=&quot;0.0&quot;/&gt;&lt;Property name=&quot;displayoutputhue&quot; type=&quot;real&quot; value=&quot;0.0&quot;/&gt;&lt;Property name=&quot;displayoutputbrightness&quot; type=&quot;real&quot; value=&quot;0.0&quot;/&gt;&lt;Property name=&quot;environmentmap&quot; type=&quot;group&quot; value=&quot;envmap_none&quot;/&gt;&lt;Property name=&quot;skydirection&quot; type=&quot;group&quot; value=&quot;positivey&quot;/&gt;&lt;Property name=&quot;skyrotation&quot; type=&quot;group&quot; value=&quot;skyrotationzero&quot;/&gt;&lt;Property name=&quot;environmentreflections&quot; type=&quot;bool&quot; value=&quot;on&quot;/&gt;&lt;Property name=&quot;skybox&quot; type=&quot;group&quot; value=&quot;off&quot;/&gt;&lt;Property name=&quot;skyboxblurriness&quot; type=&quot;real&quot; value=&quot;0&quot;/&gt;&lt;Property name=&quot;skyboxblend&quot; type=&quot;real&quot; value=&quot;0&quot;/&gt;&lt;Property name=&quot;skyboxprojection&quot; type=&quot;group&quot; value=&quot;special&quot;/&gt;&lt;Property name=&quot;skyboxfov&quot; type=&quot;real&quot; value=&quot;110&quot;/&gt;&lt;Property name=&quot;rotateenvironment&quot; type=&quot;bool&quot; value=&quot;off&quot;/&gt;&lt;Property name=&quot;transparency&quot; type=&quot;group&quot; value=&quot;off&quot;/&gt;&lt;Property name=&quot;transparencylevel&quot; type=&quot;real&quot; value=&quot;0.5&quot;/&gt;&lt;Property name=&quot;uniformblending&quot; type=&quot;group&quot; value=&quot;off&quot;/&gt;&lt;Property name=&quot;uniformblendinglevel&quot; type=&quot;real&quot; value=&quot;0.5&quot;/&gt;&lt;Property name=&quot;showselection&quot; type=&quot;bool&quot; value=&quot;on&quot;/&gt;&lt;Property name=&quot;showmaterial&quot; type=&quot;bool&quot; value=&quot;off&quot;/&gt;&lt;Property name=&quot;clippingactive&quot; type=&quot;group&quot; value=&quot;off&quot;/&gt;&lt;Property name=&quot;clipfaces&quot; type=&quot;bool&quot; value=&quot;on&quot;/&gt;&lt;Property name=&quot;clipedges&quot; type=&quot;bool&quot; value=&quot;on&quot;/&gt;&lt;Property name=&quot;clippoints&quot; type=&quot;bool&quot; value=&quot;on&quot;/&gt;&lt;Property name=&quot;clipprimaryhovereffect&quot; type=&quot;bool&quot; value=&quot;on&quot;/&gt;&lt;Property name=&quot;clipsecondaryhovereffect&quot; type=&quot;bool&quot; value=&quot;off&quot;/&gt;&lt;Property name=&quot;cliphighlightintersection&quot; type=&quot;group&quot; value=&quot;off&quot;/&gt;&lt;Property name=&quot;clipintersectionhighlightcolor&quot; type=&quot;group&quot; value=&quot;fromtheme&quot;/&gt;&lt;Property name=&quot;customclipintersectionhighlightcolor&quot; type=&quot;realarray&quot; value=&quot;1, 0, 0&quot;/&gt;&lt;Property name=&quot;clipapplyclipping&quot; type=&quot;bool&quot; value=&quot;on&quot;/&gt;&lt;Property name=&quot;clipshowframes&quot; type=&quot;bool&quot; value=&quot;on&quot;/&gt;&lt;Property name=&quot;clipshowgizmos&quot; type=&quot;bool&quot; value=&quot;on&quot;/&gt;&lt;Property name=&quot;clipshowcappedfaces&quot; type=&quot;group&quot; value=&quot;off&quot;/&gt;&lt;Property name=&quot;clipcappedfacescolorize&quot; type=&quot;group&quot; value=&quot;on&quot;/&gt;&lt;Property name=&quot;clipcappedfacescolorizeper&quot; type=&quot;group&quot; value=&quot;domain&quot;/&gt;&lt;Property name=&quot;clipcappedfaceshighlightoverlappingdomains&quot; type=&quot;group&quot; value=&quot;on&quot;/&gt;&lt;Property name=&quot;clipcappedfaceshighlightoverlappingdomainscolor&quot; type=&quot;group&quot; value=&quot;fromtheme&quot;/&gt;&lt;Property name=&quot;customclipcappedfaceshighlightoverlappingdomainscolor&quot; type=&quot;realarray&quot; value=&quot;1, 0, 0&quot;/&gt;&lt;Property name=&quot;clipcappedfacestransparencyenabled&quot; type=&quot;group&quot; value=&quot;off&quot;/&gt;&lt;Property name=&quot;clipcappedfacestransparency&quot; type=&quot;real&quot; value=&quot;0.2&quot;/&gt;&lt;Property name=&quot;hidestatus&quot; type=&quot;string&quot; value=&quot;hide&quot;/&gt;&lt;Property name=&quot;isnew&quot; type=&quot;bool&quot; value=&quot;off&quot;/&gt;&lt;Property name=&quot;postviewkey&quot; type=&quot;string&quot; value=&quot;&quot;/&gt;&lt;Property name=&quot;workplaneclip&quot; type=&quot;bool&quot; value=&quot;off&quot;/&gt;&lt;Property name=&quot;workplaneshowgizmo&quot; type=&quot;bool&quot; value=&quot;on&quot;/&gt;&lt;Property name=&quot;offscreenoverride&quot; type=&quot;bool&quot; value=&quot;off&quot;/&gt;&lt;/PropSet&gt;&lt;PropSet id=&quot;camera&quot;&gt;&lt;Property name=&quot;projection&quot; type=&quot;group&quot; value=&quot;perspective&quot;/&gt;&lt;Property name=&quot;orthoscale&quot; type=&quot;real&quot; value=&quot;1.7527709007263184&quot;/&gt;&lt;Property name=&quot;zoomanglefull&quot; type=&quot;real&quot; value=&quot;20.570945739746094&quot;/&gt;&lt;Property name=&quot;forcenoviewscaling&quot; type=&quot;bool&quot; value=&quot;off&quot;/&gt;&lt;Property name=&quot;viewscaletype&quot; type=&quot;group&quot; value=&quot;none&quot;/&gt;&lt;Property name=&quot;autocontext&quot; type=&quot;group&quot; value=&quot;isotropic&quot;/&gt;&lt;Property name=&quot;autoupdate&quot; type=&quot;bool&quot; value=&quot;off&quot;/&gt;&lt;Property name=&quot;xweight&quot; type=&quot;real&quot; value=&quot;1&quot;/&gt;&lt;Property name=&quot;yweight&quot; type=&quot;real&quot; value=&quot;1&quot;/&gt;&lt;Property name=&quot;zweight&quot; type=&quot;real&quot; value=&quot;1&quot;/&gt;&lt;Property name=&quot;xscale&quot; type=&quot;real&quot; value=&quot;1&quot;/&gt;&lt;Property name=&quot;yscale&quot; type=&quot;real&quot; value=&quot;1&quot;/&gt;&lt;Property name=&quot;zscale&quot; type=&quot;real&quot; value=&quot;1&quot;/&gt;&lt;Property name=&quot;position&quot; type=&quot;realarray&quot; value=&quot;-1.5795247554779053, -6.617513656616211, 1.40988028049469&quot;/&gt;&lt;Property name=&quot;target&quot; type=&quot;realarray&quot; value=&quot;-1.494742512702942, -1.7942299842834473, 1.637553095817566&quot;/&gt;&lt;Property name=&quot;up&quot; type=&quot;realarray&quot; value=&quot;0.055353228002786636, -0.048048920929431915, 0.9973100423812866&quot;/&gt;&lt;Property name=&quot;rotationpoint&quot; type=&quot;realarray&quot; value=&quot;-1.4947479963302612, -1.7942817211151123, 1.637549877166748&quot;/&gt;&lt;Property name=&quot;viewoffset&quot; type=&quot;realarray&quot; value=&quot;-0.05149051174521446, -0.009589369539345536&quot;/&gt;&lt;Property name=&quot;manualgrid&quot; type=&quot;group&quot; value=&quot;off&quot;/&gt;&lt;Property name=&quot;xspacing&quot; type=&quot;real&quot; value=&quot;1&quot;/&gt;&lt;Property name=&quot;yspacing&quot; type=&quot;real&quot; value=&quot;1&quot;/&gt;&lt;Property name=&quot;zspacing&quot; type=&quot;real&quot; value=&quot;1&quot;/&gt;&lt;Property name=&quot;xextra&quot; type=&quot;realarray&quot; value=&quot;&quot;/&gt;&lt;Property name=&quot;xextra_vector_method&quot; type=&quot;string&quot; value=&quot;step&quot;/&gt;&lt;Property name=&quot;xextra_vector_start&quot; type=&quot;string&quot; value=&quot;&quot;/&gt;&lt;Property name=&quot;xextra_vector_stop&quot; type=&quot;string&quot; value=&quot;&quot;/&gt;&lt;Property name=&quot;xextra_vector_step&quot; type=&quot;string&quot; value=&quot;&quot;/&gt;&lt;Property name=&quot;xextra_vector_numvalues&quot; type=&quot;string&quot; value=&quot;&quot;/&gt;&lt;Property name=&quot;xextra_vector_function&quot; type=&quot;string&quot; value=&quot;none&quot;/&gt;&lt;Property name=&quot;xextra_vector_interval&quot; type=&quot;string&quot; value=&quot;octave&quot;/&gt;&lt;Property name=&quot;xextra_vector_freqperdec&quot; type=&quot;string&quot; value=&quot;&quot;/&gt;&lt;Property name=&quot;yextra&quot; type=&quot;realarray&quot; value=&quot;&quot;/&gt;&lt;Property name=&quot;yextra_vector_method&quot; type=&quot;string&quot; value=&quot;step&quot;/&gt;&lt;Property name=&quot;yextra_vector_start&quot; type=&quot;string&quot; value=&quot;&quot;/&gt;&lt;Property name=&quot;yextra_vector_stop&quot; type=&quot;string&quot; value=&quot;&quot;/&gt;&lt;Property name=&quot;yextra_vector_step&quot; type=&quot;string&quot; value=&quot;&quot;/&gt;&lt;Property name=&quot;yextra_vector_numvalues&quot; type=&quot;string&quot; value=&quot;&quot;/&gt;&lt;Property name=&quot;yextra_vector_function&quot; type=&quot;string&quot; value=&quot;none&quot;/&gt;&lt;Property name=&quot;yextra_vector_interval&quot; type=&quot;string&quot; value=&quot;octave&quot;/&gt;&lt;Property name=&quot;yextra_vector_freqperdec&quot; type=&quot;string&quot; value=&quot;&quot;/&gt;&lt;Property name=&quot;zextra&quot; type=&quot;realarray&quot; value=&quot;&quot;/&gt;&lt;Property name=&quot;zextra_vector_method&quot; type=&quot;string&quot; value=&quot;step&quot;/&gt;&lt;Property name=&quot;zextra_vector_start&quot; type=&quot;string&quot; value=&quot;&quot;/&gt;&lt;Property name=&quot;zextra_vector_stop&quot; type=&quot;string&quot; value=&quot;&quot;/&gt;&lt;Property name=&quot;zextra_vector_step&quot; type=&quot;string&quot; value=&quot;&quot;/&gt;&lt;Property name=&quot;zextra_vector_numvalues&quot; type=&quot;string&quot; value=&quot;&quot;/&gt;&lt;Property name=&quot;zextra_vector_function&quot; type=&quot;string&quot; value=&quot;none&quot;/&gt;&lt;Property name=&quot;zextra_vector_interval&quot; type=&quot;string&quot; value=&quot;octave&quot;/&gt;&lt;Property name=&quot;zextra_vector_freqperdec&quot; type=&quot;string&quot; value=&quot;&quot;/&gt;&lt;Property name=&quot;canvassizedip&quot; type=&quot;realarray&quot; value=&quot;894, 535&quot;/&gt;&lt;Property name=&quot;renderareasizedip&quot; type=&quot;realarray&quot; value=&quot;894, 535&quot;/&gt;&lt;/PropSet&gt;&lt;PropSet id=&quot;axis&quot;/&gt;&lt;PropSet id=&quot;clip&quot;&gt;&lt;PropSet type=&quot;ClipPlane&quot;&gt;&lt;Property name=&quot;invertclipping&quot; type=&quot;bool&quot; value=&quot;off&quot;/&gt;&lt;Property name=&quot;applyclipping&quot; type=&quot;bool&quot; value=&quot;on&quot;/&gt;&lt;Property name=&quot;showframe&quot; type=&quot;bool&quot; value=&quot;on&quot;/&gt;&lt;Property name=&quot;showgizmo&quot; type=&quot;bool&quot; value=&quot;on&quot;/&gt;&lt;Property name=&quot;drawasintersectionwithgridbox&quot; type=&quot;bool&quot; value=&quot;on&quot;/&gt;&lt;Property name=&quot;movetoorigin&quot; type=&quot;action&quot;/&gt;&lt;Property name=&quot;movetocenter&quot; type=&quot;action&quot;/&gt;&lt;Property name=&quot;translationaxis&quot; type=&quot;group&quot; value=&quot;xgaxis&quot;/&gt;&lt;Property name=&quot;customtranslationaxis&quot; type=&quot;realmatrix&quot; value=&quot;1.0,0.0,0.0;&quot;/&gt;&lt;Property name=&quot;translationamount&quot; type=&quot;real&quot; value=&quot;0.049686409950256354&quot;/&gt;&lt;Property name=&quot;translateclipfeatureforward&quot; type=&quot;action&quot;/&gt;&lt;Property name=&quot;translateclipfeaturebackward&quot; type=&quot;action&quot;/&gt;&lt;Property name=&quot;position&quot; type=&quot;realarray&quot; value=&quot;-2.3801421485841274, -1.7920756340026855, 1.628848671913147&quot;/&gt;&lt;Property name=&quot;alignclipfeaturetoaxisx&quot; type=&quot;action&quot;/&gt;&lt;Property name=&quot;alignclipfeaturetoaxisy&quot; type=&quot;action&quot;/&gt;&lt;Property name=&quot;alignclipfeaturetoaxisz&quot; type=&quot;action&quot;/&gt;&lt;Property name=&quot;rotationaxis&quot; type=&quot;group&quot; value=&quot;zgaxis&quot;/&gt;&lt;Property name=&quot;customrotationaxis&quot; type=&quot;realmatrix&quot; value=&quot;1.0,0.0,0.0;&quot;/&gt;&lt;Property name=&quot;rotationangle&quot; type=&quot;real&quot; value=&quot;30&quot;/&gt;&lt;Property name=&quot;rotateclipfeatureclockwise&quot; type=&quot;action&quot;/&gt;&lt;Property name=&quot;rotateclipfeaturecounterclockwise&quot; type=&quot;action&quot;/&gt;&lt;Property name=&quot;orientationaxes&quot; type=&quot;realmatrix&quot; value=&quot;-1.0,0.0,0.0;0.0,-1.0,0.0;0.0,0.0,1.0;&quot;/&gt;&lt;/PropSet&gt;&lt;/PropSet&gt;&lt;PropSet id=&quot;table&quot;/&gt;&lt;UpdateTimeStamp&gt;May 29, 2025, 1:36:18 PM&lt;/UpdateTimeStamp&gt;&lt;/Root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HPC_Minor_project_review3</Template>
  <TotalTime>111</TotalTime>
  <Words>2706</Words>
  <Application>Microsoft Office PowerPoint</Application>
  <PresentationFormat>Widescreen</PresentationFormat>
  <Paragraphs>473</Paragraphs>
  <Slides>25</Slides>
  <Notes>25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Arial,Sans-Serif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sam</cp:lastModifiedBy>
  <cp:revision>4</cp:revision>
  <dcterms:created xsi:type="dcterms:W3CDTF">2025-06-10T09:03:27Z</dcterms:created>
  <dcterms:modified xsi:type="dcterms:W3CDTF">2025-09-29T05:38:09Z</dcterms:modified>
</cp:coreProperties>
</file>